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 id="2147483658" r:id="rId2"/>
  </p:sldMasterIdLst>
  <p:notesMasterIdLst>
    <p:notesMasterId r:id="rId88"/>
  </p:notesMasterIdLst>
  <p:handoutMasterIdLst>
    <p:handoutMasterId r:id="rId89"/>
  </p:handoutMasterIdLst>
  <p:sldIdLst>
    <p:sldId id="342" r:id="rId3"/>
    <p:sldId id="343" r:id="rId4"/>
    <p:sldId id="344" r:id="rId5"/>
    <p:sldId id="345" r:id="rId6"/>
    <p:sldId id="346" r:id="rId7"/>
    <p:sldId id="347" r:id="rId8"/>
    <p:sldId id="348" r:id="rId9"/>
    <p:sldId id="349" r:id="rId10"/>
    <p:sldId id="350" r:id="rId11"/>
    <p:sldId id="384" r:id="rId12"/>
    <p:sldId id="352" r:id="rId13"/>
    <p:sldId id="353" r:id="rId14"/>
    <p:sldId id="354" r:id="rId15"/>
    <p:sldId id="355" r:id="rId16"/>
    <p:sldId id="356" r:id="rId17"/>
    <p:sldId id="357" r:id="rId18"/>
    <p:sldId id="358" r:id="rId19"/>
    <p:sldId id="364" r:id="rId20"/>
    <p:sldId id="363" r:id="rId21"/>
    <p:sldId id="359" r:id="rId22"/>
    <p:sldId id="360" r:id="rId23"/>
    <p:sldId id="361" r:id="rId24"/>
    <p:sldId id="362" r:id="rId25"/>
    <p:sldId id="365" r:id="rId26"/>
    <p:sldId id="366" r:id="rId27"/>
    <p:sldId id="367" r:id="rId28"/>
    <p:sldId id="368" r:id="rId29"/>
    <p:sldId id="369" r:id="rId30"/>
    <p:sldId id="370" r:id="rId31"/>
    <p:sldId id="371" r:id="rId32"/>
    <p:sldId id="372" r:id="rId33"/>
    <p:sldId id="373" r:id="rId34"/>
    <p:sldId id="374" r:id="rId35"/>
    <p:sldId id="375" r:id="rId36"/>
    <p:sldId id="377" r:id="rId37"/>
    <p:sldId id="376" r:id="rId38"/>
    <p:sldId id="378" r:id="rId39"/>
    <p:sldId id="379" r:id="rId40"/>
    <p:sldId id="380" r:id="rId41"/>
    <p:sldId id="381" r:id="rId42"/>
    <p:sldId id="382" r:id="rId43"/>
    <p:sldId id="256" r:id="rId44"/>
    <p:sldId id="314" r:id="rId45"/>
    <p:sldId id="266" r:id="rId46"/>
    <p:sldId id="259" r:id="rId47"/>
    <p:sldId id="270" r:id="rId48"/>
    <p:sldId id="271" r:id="rId49"/>
    <p:sldId id="315" r:id="rId50"/>
    <p:sldId id="386" r:id="rId51"/>
    <p:sldId id="387" r:id="rId52"/>
    <p:sldId id="388" r:id="rId53"/>
    <p:sldId id="389" r:id="rId54"/>
    <p:sldId id="390" r:id="rId55"/>
    <p:sldId id="385" r:id="rId56"/>
    <p:sldId id="296" r:id="rId57"/>
    <p:sldId id="317" r:id="rId58"/>
    <p:sldId id="319" r:id="rId59"/>
    <p:sldId id="320" r:id="rId60"/>
    <p:sldId id="391" r:id="rId61"/>
    <p:sldId id="392" r:id="rId62"/>
    <p:sldId id="393" r:id="rId63"/>
    <p:sldId id="394" r:id="rId64"/>
    <p:sldId id="395" r:id="rId65"/>
    <p:sldId id="321" r:id="rId66"/>
    <p:sldId id="325" r:id="rId67"/>
    <p:sldId id="322" r:id="rId68"/>
    <p:sldId id="326" r:id="rId69"/>
    <p:sldId id="327" r:id="rId70"/>
    <p:sldId id="396" r:id="rId71"/>
    <p:sldId id="397" r:id="rId72"/>
    <p:sldId id="398" r:id="rId73"/>
    <p:sldId id="399" r:id="rId74"/>
    <p:sldId id="400" r:id="rId75"/>
    <p:sldId id="401" r:id="rId76"/>
    <p:sldId id="402" r:id="rId77"/>
    <p:sldId id="328" r:id="rId78"/>
    <p:sldId id="329" r:id="rId79"/>
    <p:sldId id="301" r:id="rId80"/>
    <p:sldId id="338" r:id="rId81"/>
    <p:sldId id="339" r:id="rId82"/>
    <p:sldId id="340" r:id="rId83"/>
    <p:sldId id="341" r:id="rId84"/>
    <p:sldId id="283" r:id="rId85"/>
    <p:sldId id="331" r:id="rId86"/>
    <p:sldId id="278" r:id="rId87"/>
  </p:sldIdLst>
  <p:sldSz cx="9144000" cy="5143500" type="screen16x9"/>
  <p:notesSz cx="6858000" cy="9144000"/>
  <p:embeddedFontLst>
    <p:embeddedFont>
      <p:font typeface="Calibri" panose="020F0502020204030204" pitchFamily="34" charset="0"/>
      <p:regular r:id="rId90"/>
      <p:bold r:id="rId91"/>
      <p:italic r:id="rId92"/>
      <p:boldItalic r:id="rId93"/>
    </p:embeddedFont>
    <p:embeddedFont>
      <p:font typeface="Titillium Web" pitchFamily="2" charset="77"/>
      <p:regular r:id="rId94"/>
      <p:bold r:id="rId95"/>
      <p:italic r:id="rId96"/>
      <p:boldItalic r:id="rId97"/>
    </p:embeddedFont>
    <p:embeddedFont>
      <p:font typeface="Titillium Web Light" panose="020F0302020204030204" pitchFamily="3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ED31F-4C28-4180-97D3-87A74C8CC402}">
  <a:tblStyle styleId="{EBDED31F-4C28-4180-97D3-87A74C8CC4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3F4AB4-FE6C-4C75-8DE0-3188A609124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23"/>
    <p:restoredTop sz="63267"/>
  </p:normalViewPr>
  <p:slideViewPr>
    <p:cSldViewPr snapToGrid="0">
      <p:cViewPr varScale="1">
        <p:scale>
          <a:sx n="85" d="100"/>
          <a:sy n="85" d="100"/>
        </p:scale>
        <p:origin x="2728" y="184"/>
      </p:cViewPr>
      <p:guideLst/>
    </p:cSldViewPr>
  </p:slideViewPr>
  <p:outlineViewPr>
    <p:cViewPr>
      <p:scale>
        <a:sx n="33" d="100"/>
        <a:sy n="33" d="100"/>
      </p:scale>
      <p:origin x="0" y="-10832"/>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8.fntdata"/><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1.fntdata"/><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RO"/>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Market size (bilion $)</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RO"/>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Sheet1!$A$2:$A$3</c:f>
              <c:numCache>
                <c:formatCode>General</c:formatCode>
                <c:ptCount val="2"/>
                <c:pt idx="0">
                  <c:v>2023</c:v>
                </c:pt>
                <c:pt idx="1">
                  <c:v>2030</c:v>
                </c:pt>
              </c:numCache>
            </c:numRef>
          </c:cat>
          <c:val>
            <c:numRef>
              <c:f>Sheet1!$B$2:$B$3</c:f>
              <c:numCache>
                <c:formatCode>General</c:formatCode>
                <c:ptCount val="2"/>
                <c:pt idx="0">
                  <c:v>307.52</c:v>
                </c:pt>
                <c:pt idx="1">
                  <c:v>745.15</c:v>
                </c:pt>
              </c:numCache>
            </c:numRef>
          </c:val>
          <c:extLst>
            <c:ext xmlns:c16="http://schemas.microsoft.com/office/drawing/2014/chart" uri="{C3380CC4-5D6E-409C-BE32-E72D297353CC}">
              <c16:uniqueId val="{00000000-1078-CA42-938F-37F1E2752776}"/>
            </c:ext>
          </c:extLst>
        </c:ser>
        <c:dLbls>
          <c:showLegendKey val="0"/>
          <c:showVal val="1"/>
          <c:showCatName val="0"/>
          <c:showSerName val="0"/>
          <c:showPercent val="0"/>
          <c:showBubbleSize val="0"/>
        </c:dLbls>
        <c:gapWidth val="150"/>
        <c:shape val="box"/>
        <c:axId val="1267553584"/>
        <c:axId val="1267554016"/>
        <c:axId val="0"/>
      </c:bar3DChart>
      <c:catAx>
        <c:axId val="12675535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RO"/>
          </a:p>
        </c:txPr>
        <c:crossAx val="1267554016"/>
        <c:crosses val="autoZero"/>
        <c:auto val="1"/>
        <c:lblAlgn val="ctr"/>
        <c:lblOffset val="100"/>
        <c:noMultiLvlLbl val="0"/>
      </c:catAx>
      <c:valAx>
        <c:axId val="1267554016"/>
        <c:scaling>
          <c:logBase val="10"/>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RO"/>
          </a:p>
        </c:txPr>
        <c:crossAx val="1267553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_rels/data1.xml.rels><?xml version="1.0" encoding="UTF-8" standalone="yes"?>
<Relationships xmlns="http://schemas.openxmlformats.org/package/2006/relationships"><Relationship Id="rId1" Type="http://schemas.openxmlformats.org/officeDocument/2006/relationships/image" Target="../media/image21.png"/></Relationships>
</file>

<file path=ppt/diagrams/_rels/data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ata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53.png"/></Relationships>
</file>

<file path=ppt/diagrams/_rels/data13.xml.rels><?xml version="1.0" encoding="UTF-8" standalone="yes"?>
<Relationships xmlns="http://schemas.openxmlformats.org/package/2006/relationships"><Relationship Id="rId1" Type="http://schemas.openxmlformats.org/officeDocument/2006/relationships/image" Target="../media/image21.png"/></Relationships>
</file>

<file path=ppt/diagrams/_rels/data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ata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53.png"/></Relationships>
</file>

<file path=ppt/diagrams/_rels/data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5" Type="http://schemas.openxmlformats.org/officeDocument/2006/relationships/image" Target="../media/image54.png"/><Relationship Id="rId4" Type="http://schemas.openxmlformats.org/officeDocument/2006/relationships/image" Target="../media/image53.png"/></Relationships>
</file>

<file path=ppt/diagrams/_rels/data18.xml.rels><?xml version="1.0" encoding="UTF-8" standalone="yes"?>
<Relationships xmlns="http://schemas.openxmlformats.org/package/2006/relationships"><Relationship Id="rId1" Type="http://schemas.openxmlformats.org/officeDocument/2006/relationships/image" Target="../media/image21.png"/></Relationships>
</file>

<file path=ppt/diagrams/_rels/data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ata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ata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21.xml.rels><?xml version="1.0" encoding="UTF-8" standalone="yes"?>
<Relationships xmlns="http://schemas.openxmlformats.org/package/2006/relationships"><Relationship Id="rId1" Type="http://schemas.openxmlformats.org/officeDocument/2006/relationships/image" Target="../media/image21.png"/></Relationships>
</file>

<file path=ppt/diagrams/_rels/data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21.png"/></Relationships>
</file>

<file path=ppt/diagrams/_rels/data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21.png"/></Relationships>
</file>

<file path=ppt/diagrams/_rels/data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21.png"/><Relationship Id="rId4" Type="http://schemas.openxmlformats.org/officeDocument/2006/relationships/image" Target="../media/image64.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4.xml.rels><?xml version="1.0" encoding="UTF-8" standalone="yes"?>
<Relationships xmlns="http://schemas.openxmlformats.org/package/2006/relationships"><Relationship Id="rId1" Type="http://schemas.openxmlformats.org/officeDocument/2006/relationships/image" Target="../media/image21.png"/></Relationships>
</file>

<file path=ppt/diagrams/_rels/data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ata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53.png"/></Relationships>
</file>

<file path=ppt/diagrams/_rels/data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5" Type="http://schemas.openxmlformats.org/officeDocument/2006/relationships/image" Target="../media/image54.png"/><Relationship Id="rId4" Type="http://schemas.openxmlformats.org/officeDocument/2006/relationships/image" Target="../media/image53.png"/></Relationships>
</file>

<file path=ppt/diagrams/_rels/data9.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53.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rawing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53.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5" Type="http://schemas.openxmlformats.org/officeDocument/2006/relationships/image" Target="../media/image54.png"/><Relationship Id="rId4" Type="http://schemas.openxmlformats.org/officeDocument/2006/relationships/image" Target="../media/image53.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21.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21.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21.png"/><Relationship Id="rId4" Type="http://schemas.openxmlformats.org/officeDocument/2006/relationships/image" Target="../media/image6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53.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5" Type="http://schemas.openxmlformats.org/officeDocument/2006/relationships/image" Target="../media/image54.png"/><Relationship Id="rId4" Type="http://schemas.openxmlformats.org/officeDocument/2006/relationships/image" Target="../media/image53.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gn="just">
            <a:lnSpc>
              <a:spcPct val="100000"/>
            </a:lnSpc>
          </a:pPr>
          <a:r>
            <a:rPr lang="en-GB" sz="2000" dirty="0">
              <a:latin typeface="Titillium Web" pitchFamily="2" charset="77"/>
            </a:rPr>
            <a:t>There are two Notebook terms that we work with: cells and kernels </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1"/>
      <dgm:spPr/>
    </dgm:pt>
    <dgm:pt modelId="{B5B8A3DE-FA37-4099-BE58-2AC189A30973}" type="pres">
      <dgm:prSet presAssocID="{07F2EE78-F4B9-4A4E-BDC4-F4B656463B13}" presName="iconRect" presStyleLbl="node1" presStyleIdx="0" presStyleCnt="1"/>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1">
        <dgm:presLayoutVars>
          <dgm:chMax val="0"/>
          <dgm:chPref val="0"/>
        </dgm:presLayoutVars>
      </dgm:prSet>
      <dgm:spPr/>
    </dgm:pt>
  </dgm:ptLst>
  <dgm:cxnLst>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gn="just">
            <a:lnSpc>
              <a:spcPct val="100000"/>
            </a:lnSpc>
          </a:pPr>
          <a:r>
            <a:rPr lang="en-GB" sz="2000" dirty="0">
              <a:latin typeface="Titillium Web" pitchFamily="2" charset="77"/>
            </a:rPr>
            <a:t>T</a:t>
          </a:r>
          <a:r>
            <a:rPr lang="en-US" sz="2000" dirty="0">
              <a:latin typeface="Titillium Web" pitchFamily="2" charset="77"/>
            </a:rPr>
            <a:t>he art of turning raw numerical data into a visual representation, that lets people understand its significance</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1082F67C-9473-534A-9BCA-2BC1CDB2B5DB}">
      <dgm:prSet custT="1"/>
      <dgm:spPr/>
      <dgm:t>
        <a:bodyPr/>
        <a:lstStyle/>
        <a:p>
          <a:pPr algn="just">
            <a:lnSpc>
              <a:spcPct val="100000"/>
            </a:lnSpc>
          </a:pPr>
          <a:r>
            <a:rPr lang="en-US" sz="2000" dirty="0">
              <a:latin typeface="Titillium Web" pitchFamily="2" charset="77"/>
            </a:rPr>
            <a:t>The amount of data in the world is too much for humans to analyze without special instruments </a:t>
          </a:r>
          <a:endParaRPr lang="en-GB" sz="2000" dirty="0">
            <a:latin typeface="Titillium Web" pitchFamily="2" charset="77"/>
          </a:endParaRPr>
        </a:p>
      </dgm:t>
    </dgm:pt>
    <dgm:pt modelId="{43B83BDA-A663-544D-B20D-FA65099D3C5E}" type="parTrans" cxnId="{23C63D25-A0E9-4E4F-89C2-41691F9938FD}">
      <dgm:prSet/>
      <dgm:spPr/>
      <dgm:t>
        <a:bodyPr/>
        <a:lstStyle/>
        <a:p>
          <a:endParaRPr lang="en-GB"/>
        </a:p>
      </dgm:t>
    </dgm:pt>
    <dgm:pt modelId="{A78CD2C7-3719-E24A-966E-4AE8FC7D21E2}" type="sibTrans" cxnId="{23C63D25-A0E9-4E4F-89C2-41691F9938FD}">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2"/>
      <dgm:spPr/>
    </dgm:pt>
    <dgm:pt modelId="{B5B8A3DE-FA37-4099-BE58-2AC189A30973}" type="pres">
      <dgm:prSet presAssocID="{07F2EE78-F4B9-4A4E-BDC4-F4B656463B13}" presName="iconRect" presStyleLbl="node1" presStyleIdx="0" presStyleCnt="2"/>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2">
        <dgm:presLayoutVars>
          <dgm:chMax val="0"/>
          <dgm:chPref val="0"/>
        </dgm:presLayoutVars>
      </dgm:prSet>
      <dgm:spPr/>
    </dgm:pt>
    <dgm:pt modelId="{3BA00CBA-1CA7-014D-943F-31BCEDCB0925}" type="pres">
      <dgm:prSet presAssocID="{D561AB8D-44F7-43C8-8776-486D9735DB2D}" presName="sibTrans" presStyleCnt="0"/>
      <dgm:spPr/>
    </dgm:pt>
    <dgm:pt modelId="{C1584CD1-664F-9C49-8006-1B302DC59412}" type="pres">
      <dgm:prSet presAssocID="{1082F67C-9473-534A-9BCA-2BC1CDB2B5DB}" presName="compNode" presStyleCnt="0"/>
      <dgm:spPr/>
    </dgm:pt>
    <dgm:pt modelId="{13D5CFA4-AB27-8647-9DD3-0E798FA570EB}" type="pres">
      <dgm:prSet presAssocID="{1082F67C-9473-534A-9BCA-2BC1CDB2B5DB}" presName="bgRect" presStyleLbl="bgShp" presStyleIdx="1" presStyleCnt="2"/>
      <dgm:spPr/>
    </dgm:pt>
    <dgm:pt modelId="{DAF7975D-7AED-8747-8194-4A19D64D36B0}" type="pres">
      <dgm:prSet presAssocID="{1082F67C-9473-534A-9BCA-2BC1CDB2B5DB}" presName="iconRect" presStyleLbl="node1" presStyleIdx="1" presStyleCnt="2"/>
      <dgm:spPr>
        <a:blipFill rotWithShape="1">
          <a:blip xmlns:r="http://schemas.openxmlformats.org/officeDocument/2006/relationships" r:embed="rId2"/>
          <a:srcRect/>
          <a:stretch>
            <a:fillRect l="-6000" r="-6000"/>
          </a:stretch>
        </a:blipFill>
      </dgm:spPr>
    </dgm:pt>
    <dgm:pt modelId="{798EEDFD-A597-4644-B67D-CCFEC7069ED1}" type="pres">
      <dgm:prSet presAssocID="{1082F67C-9473-534A-9BCA-2BC1CDB2B5DB}" presName="spaceRect" presStyleCnt="0"/>
      <dgm:spPr/>
    </dgm:pt>
    <dgm:pt modelId="{C743C94E-0E4A-404E-829A-75C184256BF3}" type="pres">
      <dgm:prSet presAssocID="{1082F67C-9473-534A-9BCA-2BC1CDB2B5DB}" presName="parTx" presStyleLbl="revTx" presStyleIdx="1" presStyleCnt="2">
        <dgm:presLayoutVars>
          <dgm:chMax val="0"/>
          <dgm:chPref val="0"/>
        </dgm:presLayoutVars>
      </dgm:prSet>
      <dgm:spPr/>
    </dgm:pt>
  </dgm:ptLst>
  <dgm:cxnLst>
    <dgm:cxn modelId="{23C63D25-A0E9-4E4F-89C2-41691F9938FD}" srcId="{20B79438-B3E2-4C2B-979F-380153CA198C}" destId="{1082F67C-9473-534A-9BCA-2BC1CDB2B5DB}" srcOrd="1" destOrd="0" parTransId="{43B83BDA-A663-544D-B20D-FA65099D3C5E}" sibTransId="{A78CD2C7-3719-E24A-966E-4AE8FC7D21E2}"/>
    <dgm:cxn modelId="{4BC54975-E307-6843-BCC1-EBE260106800}" type="presOf" srcId="{1082F67C-9473-534A-9BCA-2BC1CDB2B5DB}" destId="{C743C94E-0E4A-404E-829A-75C184256BF3}" srcOrd="0" destOrd="0" presId="urn:microsoft.com/office/officeart/2018/2/layout/IconVerticalSolidList"/>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511EDE5-C9D9-BB43-909B-CA16AB92673B}" type="presParOf" srcId="{2F00CC27-692F-4E7A-8527-A25D4FA4CE79}" destId="{3BA00CBA-1CA7-014D-943F-31BCEDCB0925}" srcOrd="1" destOrd="0" presId="urn:microsoft.com/office/officeart/2018/2/layout/IconVerticalSolidList"/>
    <dgm:cxn modelId="{549F73D2-5E26-DE4E-9FB3-18CACE9952E3}" type="presParOf" srcId="{2F00CC27-692F-4E7A-8527-A25D4FA4CE79}" destId="{C1584CD1-664F-9C49-8006-1B302DC59412}" srcOrd="2" destOrd="0" presId="urn:microsoft.com/office/officeart/2018/2/layout/IconVerticalSolidList"/>
    <dgm:cxn modelId="{F223E0C1-851E-D242-8984-5ABF207003F2}" type="presParOf" srcId="{C1584CD1-664F-9C49-8006-1B302DC59412}" destId="{13D5CFA4-AB27-8647-9DD3-0E798FA570EB}" srcOrd="0" destOrd="0" presId="urn:microsoft.com/office/officeart/2018/2/layout/IconVerticalSolidList"/>
    <dgm:cxn modelId="{725687E7-0DC9-5248-87E8-5D3150024100}" type="presParOf" srcId="{C1584CD1-664F-9C49-8006-1B302DC59412}" destId="{DAF7975D-7AED-8747-8194-4A19D64D36B0}" srcOrd="1" destOrd="0" presId="urn:microsoft.com/office/officeart/2018/2/layout/IconVerticalSolidList"/>
    <dgm:cxn modelId="{BDC64E50-A664-C145-B713-A6BB0730B61B}" type="presParOf" srcId="{C1584CD1-664F-9C49-8006-1B302DC59412}" destId="{798EEDFD-A597-4644-B67D-CCFEC7069ED1}" srcOrd="2" destOrd="0" presId="urn:microsoft.com/office/officeart/2018/2/layout/IconVerticalSolidList"/>
    <dgm:cxn modelId="{A72CEA2F-F600-7E46-83F0-87D36DB9D9F8}" type="presParOf" srcId="{C1584CD1-664F-9C49-8006-1B302DC59412}" destId="{C743C94E-0E4A-404E-829A-75C184256BF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07F2EE78-F4B9-4A4E-BDC4-F4B656463B13}">
      <dgm:prSet custT="1"/>
      <dgm:spPr/>
      <dgm:t>
        <a:bodyPr/>
        <a:lstStyle/>
        <a:p>
          <a:pPr algn="just">
            <a:lnSpc>
              <a:spcPct val="100000"/>
            </a:lnSpc>
          </a:pPr>
          <a:r>
            <a:rPr lang="en-GB" sz="2000" dirty="0">
              <a:latin typeface="Titillium Web" pitchFamily="2" charset="77"/>
            </a:rPr>
            <a:t>T</a:t>
          </a:r>
          <a:r>
            <a:rPr lang="en-US" sz="2000" dirty="0">
              <a:latin typeface="Titillium Web" pitchFamily="2" charset="77"/>
            </a:rPr>
            <a:t>he art of turning raw numerical data into a visual representation, that lets people understand its significance</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1082F67C-9473-534A-9BCA-2BC1CDB2B5DB}">
      <dgm:prSet custT="1"/>
      <dgm:spPr/>
      <dgm:t>
        <a:bodyPr/>
        <a:lstStyle/>
        <a:p>
          <a:pPr algn="just">
            <a:lnSpc>
              <a:spcPct val="100000"/>
            </a:lnSpc>
          </a:pPr>
          <a:r>
            <a:rPr lang="en-US" sz="2000" dirty="0">
              <a:latin typeface="Titillium Web" pitchFamily="2" charset="77"/>
            </a:rPr>
            <a:t>The amount of data in the world is too much for humans to analyze without special instruments </a:t>
          </a:r>
          <a:endParaRPr lang="en-GB" sz="2000" dirty="0">
            <a:latin typeface="Titillium Web" pitchFamily="2" charset="77"/>
          </a:endParaRPr>
        </a:p>
      </dgm:t>
    </dgm:pt>
    <dgm:pt modelId="{43B83BDA-A663-544D-B20D-FA65099D3C5E}" type="parTrans" cxnId="{23C63D25-A0E9-4E4F-89C2-41691F9938FD}">
      <dgm:prSet/>
      <dgm:spPr/>
      <dgm:t>
        <a:bodyPr/>
        <a:lstStyle/>
        <a:p>
          <a:endParaRPr lang="en-GB"/>
        </a:p>
      </dgm:t>
    </dgm:pt>
    <dgm:pt modelId="{A78CD2C7-3719-E24A-966E-4AE8FC7D21E2}" type="sibTrans" cxnId="{23C63D25-A0E9-4E4F-89C2-41691F9938FD}">
      <dgm:prSet/>
      <dgm:spPr/>
      <dgm:t>
        <a:bodyPr/>
        <a:lstStyle/>
        <a:p>
          <a:endParaRPr lang="en-GB"/>
        </a:p>
      </dgm:t>
    </dgm:pt>
    <dgm:pt modelId="{A9E9A950-E845-654C-B957-1799527A32C6}">
      <dgm:prSet custT="1"/>
      <dgm:spPr/>
      <dgm:t>
        <a:bodyPr/>
        <a:lstStyle/>
        <a:p>
          <a:pPr algn="just">
            <a:lnSpc>
              <a:spcPct val="100000"/>
            </a:lnSpc>
          </a:pPr>
          <a:r>
            <a:rPr lang="en-GB" sz="2000" dirty="0">
              <a:latin typeface="Titillium Web" pitchFamily="2" charset="77"/>
            </a:rPr>
            <a:t>Allows instant scanning of massive datasets and deriving patterns</a:t>
          </a:r>
        </a:p>
      </dgm:t>
    </dgm:pt>
    <dgm:pt modelId="{76E49C6C-AACF-BB44-9D46-82DD0D4701A0}" type="parTrans" cxnId="{CEC3F32F-B318-A74A-92E2-2A7EB2DAB944}">
      <dgm:prSet/>
      <dgm:spPr/>
      <dgm:t>
        <a:bodyPr/>
        <a:lstStyle/>
        <a:p>
          <a:endParaRPr lang="en-GB"/>
        </a:p>
      </dgm:t>
    </dgm:pt>
    <dgm:pt modelId="{5428C121-5132-BB46-B231-84CAF1495D2B}" type="sibTrans" cxnId="{CEC3F32F-B318-A74A-92E2-2A7EB2DAB944}">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3"/>
      <dgm:spPr/>
    </dgm:pt>
    <dgm:pt modelId="{B5B8A3DE-FA37-4099-BE58-2AC189A30973}" type="pres">
      <dgm:prSet presAssocID="{07F2EE78-F4B9-4A4E-BDC4-F4B656463B13}" presName="iconRect" presStyleLbl="node1" presStyleIdx="0" presStyleCnt="3"/>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3">
        <dgm:presLayoutVars>
          <dgm:chMax val="0"/>
          <dgm:chPref val="0"/>
        </dgm:presLayoutVars>
      </dgm:prSet>
      <dgm:spPr/>
    </dgm:pt>
    <dgm:pt modelId="{3BA00CBA-1CA7-014D-943F-31BCEDCB0925}" type="pres">
      <dgm:prSet presAssocID="{D561AB8D-44F7-43C8-8776-486D9735DB2D}" presName="sibTrans" presStyleCnt="0"/>
      <dgm:spPr/>
    </dgm:pt>
    <dgm:pt modelId="{C1584CD1-664F-9C49-8006-1B302DC59412}" type="pres">
      <dgm:prSet presAssocID="{1082F67C-9473-534A-9BCA-2BC1CDB2B5DB}" presName="compNode" presStyleCnt="0"/>
      <dgm:spPr/>
    </dgm:pt>
    <dgm:pt modelId="{13D5CFA4-AB27-8647-9DD3-0E798FA570EB}" type="pres">
      <dgm:prSet presAssocID="{1082F67C-9473-534A-9BCA-2BC1CDB2B5DB}" presName="bgRect" presStyleLbl="bgShp" presStyleIdx="1" presStyleCnt="3"/>
      <dgm:spPr/>
    </dgm:pt>
    <dgm:pt modelId="{DAF7975D-7AED-8747-8194-4A19D64D36B0}" type="pres">
      <dgm:prSet presAssocID="{1082F67C-9473-534A-9BCA-2BC1CDB2B5DB}" presName="iconRect" presStyleLbl="node1" presStyleIdx="1" presStyleCnt="3"/>
      <dgm:spPr>
        <a:blipFill rotWithShape="1">
          <a:blip xmlns:r="http://schemas.openxmlformats.org/officeDocument/2006/relationships" r:embed="rId2"/>
          <a:srcRect/>
          <a:stretch>
            <a:fillRect l="-6000" r="-6000"/>
          </a:stretch>
        </a:blipFill>
      </dgm:spPr>
    </dgm:pt>
    <dgm:pt modelId="{798EEDFD-A597-4644-B67D-CCFEC7069ED1}" type="pres">
      <dgm:prSet presAssocID="{1082F67C-9473-534A-9BCA-2BC1CDB2B5DB}" presName="spaceRect" presStyleCnt="0"/>
      <dgm:spPr/>
    </dgm:pt>
    <dgm:pt modelId="{C743C94E-0E4A-404E-829A-75C184256BF3}" type="pres">
      <dgm:prSet presAssocID="{1082F67C-9473-534A-9BCA-2BC1CDB2B5DB}" presName="parTx" presStyleLbl="revTx" presStyleIdx="1" presStyleCnt="3">
        <dgm:presLayoutVars>
          <dgm:chMax val="0"/>
          <dgm:chPref val="0"/>
        </dgm:presLayoutVars>
      </dgm:prSet>
      <dgm:spPr/>
    </dgm:pt>
    <dgm:pt modelId="{A050F9F2-1597-F146-BDB4-A1BD4A86D93F}" type="pres">
      <dgm:prSet presAssocID="{A78CD2C7-3719-E24A-966E-4AE8FC7D21E2}" presName="sibTrans" presStyleCnt="0"/>
      <dgm:spPr/>
    </dgm:pt>
    <dgm:pt modelId="{3777629B-6F97-8D4D-9BA7-BE24776E2BA8}" type="pres">
      <dgm:prSet presAssocID="{A9E9A950-E845-654C-B957-1799527A32C6}" presName="compNode" presStyleCnt="0"/>
      <dgm:spPr/>
    </dgm:pt>
    <dgm:pt modelId="{1A27E961-8C1A-4E4B-86D3-1722C447B22E}" type="pres">
      <dgm:prSet presAssocID="{A9E9A950-E845-654C-B957-1799527A32C6}" presName="bgRect" presStyleLbl="bgShp" presStyleIdx="2" presStyleCnt="3"/>
      <dgm:spPr/>
    </dgm:pt>
    <dgm:pt modelId="{D7FDC0DF-5250-874B-9355-3110394604C6}" type="pres">
      <dgm:prSet presAssocID="{A9E9A950-E845-654C-B957-1799527A32C6}" presName="iconRect" presStyleLbl="node1" presStyleIdx="2" presStyleCnt="3"/>
      <dgm:spPr>
        <a:blipFill rotWithShape="1">
          <a:blip xmlns:r="http://schemas.openxmlformats.org/officeDocument/2006/relationships" r:embed="rId3"/>
          <a:srcRect/>
          <a:stretch>
            <a:fillRect/>
          </a:stretch>
        </a:blipFill>
      </dgm:spPr>
    </dgm:pt>
    <dgm:pt modelId="{3C3F88BC-394D-8241-8941-322B8454ADA9}" type="pres">
      <dgm:prSet presAssocID="{A9E9A950-E845-654C-B957-1799527A32C6}" presName="spaceRect" presStyleCnt="0"/>
      <dgm:spPr/>
    </dgm:pt>
    <dgm:pt modelId="{A73222F7-8127-5F4F-A201-373A2978080F}" type="pres">
      <dgm:prSet presAssocID="{A9E9A950-E845-654C-B957-1799527A32C6}" presName="parTx" presStyleLbl="revTx" presStyleIdx="2" presStyleCnt="3">
        <dgm:presLayoutVars>
          <dgm:chMax val="0"/>
          <dgm:chPref val="0"/>
        </dgm:presLayoutVars>
      </dgm:prSet>
      <dgm:spPr/>
    </dgm:pt>
  </dgm:ptLst>
  <dgm:cxnLst>
    <dgm:cxn modelId="{23C63D25-A0E9-4E4F-89C2-41691F9938FD}" srcId="{20B79438-B3E2-4C2B-979F-380153CA198C}" destId="{1082F67C-9473-534A-9BCA-2BC1CDB2B5DB}" srcOrd="1" destOrd="0" parTransId="{43B83BDA-A663-544D-B20D-FA65099D3C5E}" sibTransId="{A78CD2C7-3719-E24A-966E-4AE8FC7D21E2}"/>
    <dgm:cxn modelId="{CEC3F32F-B318-A74A-92E2-2A7EB2DAB944}" srcId="{20B79438-B3E2-4C2B-979F-380153CA198C}" destId="{A9E9A950-E845-654C-B957-1799527A32C6}" srcOrd="2" destOrd="0" parTransId="{76E49C6C-AACF-BB44-9D46-82DD0D4701A0}" sibTransId="{5428C121-5132-BB46-B231-84CAF1495D2B}"/>
    <dgm:cxn modelId="{4BC54975-E307-6843-BCC1-EBE260106800}" type="presOf" srcId="{1082F67C-9473-534A-9BCA-2BC1CDB2B5DB}" destId="{C743C94E-0E4A-404E-829A-75C184256BF3}" srcOrd="0" destOrd="0" presId="urn:microsoft.com/office/officeart/2018/2/layout/IconVerticalSolidList"/>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0A36A5D1-892C-F44D-9026-C931EC93D94D}" type="presOf" srcId="{A9E9A950-E845-654C-B957-1799527A32C6}" destId="{A73222F7-8127-5F4F-A201-373A2978080F}" srcOrd="0" destOrd="0" presId="urn:microsoft.com/office/officeart/2018/2/layout/IconVerticalSolidList"/>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511EDE5-C9D9-BB43-909B-CA16AB92673B}" type="presParOf" srcId="{2F00CC27-692F-4E7A-8527-A25D4FA4CE79}" destId="{3BA00CBA-1CA7-014D-943F-31BCEDCB0925}" srcOrd="1" destOrd="0" presId="urn:microsoft.com/office/officeart/2018/2/layout/IconVerticalSolidList"/>
    <dgm:cxn modelId="{549F73D2-5E26-DE4E-9FB3-18CACE9952E3}" type="presParOf" srcId="{2F00CC27-692F-4E7A-8527-A25D4FA4CE79}" destId="{C1584CD1-664F-9C49-8006-1B302DC59412}" srcOrd="2" destOrd="0" presId="urn:microsoft.com/office/officeart/2018/2/layout/IconVerticalSolidList"/>
    <dgm:cxn modelId="{F223E0C1-851E-D242-8984-5ABF207003F2}" type="presParOf" srcId="{C1584CD1-664F-9C49-8006-1B302DC59412}" destId="{13D5CFA4-AB27-8647-9DD3-0E798FA570EB}" srcOrd="0" destOrd="0" presId="urn:microsoft.com/office/officeart/2018/2/layout/IconVerticalSolidList"/>
    <dgm:cxn modelId="{725687E7-0DC9-5248-87E8-5D3150024100}" type="presParOf" srcId="{C1584CD1-664F-9C49-8006-1B302DC59412}" destId="{DAF7975D-7AED-8747-8194-4A19D64D36B0}" srcOrd="1" destOrd="0" presId="urn:microsoft.com/office/officeart/2018/2/layout/IconVerticalSolidList"/>
    <dgm:cxn modelId="{BDC64E50-A664-C145-B713-A6BB0730B61B}" type="presParOf" srcId="{C1584CD1-664F-9C49-8006-1B302DC59412}" destId="{798EEDFD-A597-4644-B67D-CCFEC7069ED1}" srcOrd="2" destOrd="0" presId="urn:microsoft.com/office/officeart/2018/2/layout/IconVerticalSolidList"/>
    <dgm:cxn modelId="{A72CEA2F-F600-7E46-83F0-87D36DB9D9F8}" type="presParOf" srcId="{C1584CD1-664F-9C49-8006-1B302DC59412}" destId="{C743C94E-0E4A-404E-829A-75C184256BF3}" srcOrd="3" destOrd="0" presId="urn:microsoft.com/office/officeart/2018/2/layout/IconVerticalSolidList"/>
    <dgm:cxn modelId="{4B1FFAED-964F-8344-9F5C-B16C429A54F2}" type="presParOf" srcId="{2F00CC27-692F-4E7A-8527-A25D4FA4CE79}" destId="{A050F9F2-1597-F146-BDB4-A1BD4A86D93F}" srcOrd="3" destOrd="0" presId="urn:microsoft.com/office/officeart/2018/2/layout/IconVerticalSolidList"/>
    <dgm:cxn modelId="{9B15B28C-2808-164A-9603-00175FFE3CE5}" type="presParOf" srcId="{2F00CC27-692F-4E7A-8527-A25D4FA4CE79}" destId="{3777629B-6F97-8D4D-9BA7-BE24776E2BA8}" srcOrd="4" destOrd="0" presId="urn:microsoft.com/office/officeart/2018/2/layout/IconVerticalSolidList"/>
    <dgm:cxn modelId="{CBC74316-6C87-2049-AA9F-974B0A45B6D7}" type="presParOf" srcId="{3777629B-6F97-8D4D-9BA7-BE24776E2BA8}" destId="{1A27E961-8C1A-4E4B-86D3-1722C447B22E}" srcOrd="0" destOrd="0" presId="urn:microsoft.com/office/officeart/2018/2/layout/IconVerticalSolidList"/>
    <dgm:cxn modelId="{2500D83E-BBA2-794C-8D39-B8A4A969A46A}" type="presParOf" srcId="{3777629B-6F97-8D4D-9BA7-BE24776E2BA8}" destId="{D7FDC0DF-5250-874B-9355-3110394604C6}" srcOrd="1" destOrd="0" presId="urn:microsoft.com/office/officeart/2018/2/layout/IconVerticalSolidList"/>
    <dgm:cxn modelId="{5329A76F-7858-4242-AE35-314A8959D3EA}" type="presParOf" srcId="{3777629B-6F97-8D4D-9BA7-BE24776E2BA8}" destId="{3C3F88BC-394D-8241-8941-322B8454ADA9}" srcOrd="2" destOrd="0" presId="urn:microsoft.com/office/officeart/2018/2/layout/IconVerticalSolidList"/>
    <dgm:cxn modelId="{7C58D6A6-39D6-A34E-8D59-B84A7D85E1F8}" type="presParOf" srcId="{3777629B-6F97-8D4D-9BA7-BE24776E2BA8}" destId="{A73222F7-8127-5F4F-A201-373A2978080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07F2EE78-F4B9-4A4E-BDC4-F4B656463B13}">
      <dgm:prSet custT="1"/>
      <dgm:spPr/>
      <dgm:t>
        <a:bodyPr/>
        <a:lstStyle/>
        <a:p>
          <a:pPr algn="just">
            <a:lnSpc>
              <a:spcPct val="100000"/>
            </a:lnSpc>
          </a:pPr>
          <a:r>
            <a:rPr lang="en-GB" sz="2000" dirty="0">
              <a:latin typeface="Titillium Web" pitchFamily="2" charset="77"/>
            </a:rPr>
            <a:t>T</a:t>
          </a:r>
          <a:r>
            <a:rPr lang="en-US" sz="2000" dirty="0">
              <a:latin typeface="Titillium Web" pitchFamily="2" charset="77"/>
            </a:rPr>
            <a:t>he art of turning raw numerical data into a visual representation, that lets people understand its significance</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1082F67C-9473-534A-9BCA-2BC1CDB2B5DB}">
      <dgm:prSet custT="1"/>
      <dgm:spPr/>
      <dgm:t>
        <a:bodyPr/>
        <a:lstStyle/>
        <a:p>
          <a:pPr algn="just">
            <a:lnSpc>
              <a:spcPct val="100000"/>
            </a:lnSpc>
          </a:pPr>
          <a:r>
            <a:rPr lang="en-US" sz="2000" dirty="0">
              <a:latin typeface="Titillium Web" pitchFamily="2" charset="77"/>
            </a:rPr>
            <a:t>The amount of data in the world is too much for humans to analyze without special instruments </a:t>
          </a:r>
          <a:endParaRPr lang="en-GB" sz="2000" dirty="0">
            <a:latin typeface="Titillium Web" pitchFamily="2" charset="77"/>
          </a:endParaRPr>
        </a:p>
      </dgm:t>
    </dgm:pt>
    <dgm:pt modelId="{43B83BDA-A663-544D-B20D-FA65099D3C5E}" type="parTrans" cxnId="{23C63D25-A0E9-4E4F-89C2-41691F9938FD}">
      <dgm:prSet/>
      <dgm:spPr/>
      <dgm:t>
        <a:bodyPr/>
        <a:lstStyle/>
        <a:p>
          <a:endParaRPr lang="en-GB"/>
        </a:p>
      </dgm:t>
    </dgm:pt>
    <dgm:pt modelId="{A78CD2C7-3719-E24A-966E-4AE8FC7D21E2}" type="sibTrans" cxnId="{23C63D25-A0E9-4E4F-89C2-41691F9938FD}">
      <dgm:prSet/>
      <dgm:spPr/>
      <dgm:t>
        <a:bodyPr/>
        <a:lstStyle/>
        <a:p>
          <a:endParaRPr lang="en-GB"/>
        </a:p>
      </dgm:t>
    </dgm:pt>
    <dgm:pt modelId="{A9E9A950-E845-654C-B957-1799527A32C6}">
      <dgm:prSet custT="1"/>
      <dgm:spPr/>
      <dgm:t>
        <a:bodyPr/>
        <a:lstStyle/>
        <a:p>
          <a:pPr algn="just">
            <a:lnSpc>
              <a:spcPct val="100000"/>
            </a:lnSpc>
          </a:pPr>
          <a:r>
            <a:rPr lang="en-GB" sz="2000" dirty="0">
              <a:latin typeface="Titillium Web" pitchFamily="2" charset="77"/>
            </a:rPr>
            <a:t>Allows instant scanning of massive datasets and deriving patterns</a:t>
          </a:r>
        </a:p>
      </dgm:t>
    </dgm:pt>
    <dgm:pt modelId="{76E49C6C-AACF-BB44-9D46-82DD0D4701A0}" type="parTrans" cxnId="{CEC3F32F-B318-A74A-92E2-2A7EB2DAB944}">
      <dgm:prSet/>
      <dgm:spPr/>
      <dgm:t>
        <a:bodyPr/>
        <a:lstStyle/>
        <a:p>
          <a:endParaRPr lang="en-GB"/>
        </a:p>
      </dgm:t>
    </dgm:pt>
    <dgm:pt modelId="{5428C121-5132-BB46-B231-84CAF1495D2B}" type="sibTrans" cxnId="{CEC3F32F-B318-A74A-92E2-2A7EB2DAB944}">
      <dgm:prSet/>
      <dgm:spPr/>
      <dgm:t>
        <a:bodyPr/>
        <a:lstStyle/>
        <a:p>
          <a:endParaRPr lang="en-GB"/>
        </a:p>
      </dgm:t>
    </dgm:pt>
    <dgm:pt modelId="{62B619A2-099D-CC47-9A22-2D70D79ACFF2}">
      <dgm:prSet custT="1"/>
      <dgm:spPr/>
      <dgm:t>
        <a:bodyPr/>
        <a:lstStyle/>
        <a:p>
          <a:pPr algn="just">
            <a:lnSpc>
              <a:spcPct val="100000"/>
            </a:lnSpc>
          </a:pPr>
          <a:r>
            <a:rPr lang="en-GB" sz="2000" dirty="0">
              <a:latin typeface="Titillium Web" pitchFamily="2" charset="77"/>
            </a:rPr>
            <a:t>Patterns are used to derive insights and then use them for better decision making </a:t>
          </a:r>
        </a:p>
      </dgm:t>
    </dgm:pt>
    <dgm:pt modelId="{AADD058C-9652-7D41-AA19-E7B589477396}" type="parTrans" cxnId="{C8FB0BAB-2D20-B54C-8AA7-8B3D5374D83A}">
      <dgm:prSet/>
      <dgm:spPr/>
      <dgm:t>
        <a:bodyPr/>
        <a:lstStyle/>
        <a:p>
          <a:endParaRPr lang="en-GB"/>
        </a:p>
      </dgm:t>
    </dgm:pt>
    <dgm:pt modelId="{CC6125BA-636F-2A49-83B8-15D818090C07}" type="sibTrans" cxnId="{C8FB0BAB-2D20-B54C-8AA7-8B3D5374D83A}">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4"/>
      <dgm:spPr/>
    </dgm:pt>
    <dgm:pt modelId="{B5B8A3DE-FA37-4099-BE58-2AC189A30973}" type="pres">
      <dgm:prSet presAssocID="{07F2EE78-F4B9-4A4E-BDC4-F4B656463B13}" presName="iconRect" presStyleLbl="node1" presStyleIdx="0" presStyleCnt="4"/>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4">
        <dgm:presLayoutVars>
          <dgm:chMax val="0"/>
          <dgm:chPref val="0"/>
        </dgm:presLayoutVars>
      </dgm:prSet>
      <dgm:spPr/>
    </dgm:pt>
    <dgm:pt modelId="{3BA00CBA-1CA7-014D-943F-31BCEDCB0925}" type="pres">
      <dgm:prSet presAssocID="{D561AB8D-44F7-43C8-8776-486D9735DB2D}" presName="sibTrans" presStyleCnt="0"/>
      <dgm:spPr/>
    </dgm:pt>
    <dgm:pt modelId="{C1584CD1-664F-9C49-8006-1B302DC59412}" type="pres">
      <dgm:prSet presAssocID="{1082F67C-9473-534A-9BCA-2BC1CDB2B5DB}" presName="compNode" presStyleCnt="0"/>
      <dgm:spPr/>
    </dgm:pt>
    <dgm:pt modelId="{13D5CFA4-AB27-8647-9DD3-0E798FA570EB}" type="pres">
      <dgm:prSet presAssocID="{1082F67C-9473-534A-9BCA-2BC1CDB2B5DB}" presName="bgRect" presStyleLbl="bgShp" presStyleIdx="1" presStyleCnt="4"/>
      <dgm:spPr/>
    </dgm:pt>
    <dgm:pt modelId="{DAF7975D-7AED-8747-8194-4A19D64D36B0}" type="pres">
      <dgm:prSet presAssocID="{1082F67C-9473-534A-9BCA-2BC1CDB2B5DB}" presName="iconRect" presStyleLbl="node1" presStyleIdx="1" presStyleCnt="4"/>
      <dgm:spPr>
        <a:blipFill rotWithShape="1">
          <a:blip xmlns:r="http://schemas.openxmlformats.org/officeDocument/2006/relationships" r:embed="rId2"/>
          <a:srcRect/>
          <a:stretch>
            <a:fillRect l="-6000" r="-6000"/>
          </a:stretch>
        </a:blipFill>
      </dgm:spPr>
    </dgm:pt>
    <dgm:pt modelId="{798EEDFD-A597-4644-B67D-CCFEC7069ED1}" type="pres">
      <dgm:prSet presAssocID="{1082F67C-9473-534A-9BCA-2BC1CDB2B5DB}" presName="spaceRect" presStyleCnt="0"/>
      <dgm:spPr/>
    </dgm:pt>
    <dgm:pt modelId="{C743C94E-0E4A-404E-829A-75C184256BF3}" type="pres">
      <dgm:prSet presAssocID="{1082F67C-9473-534A-9BCA-2BC1CDB2B5DB}" presName="parTx" presStyleLbl="revTx" presStyleIdx="1" presStyleCnt="4">
        <dgm:presLayoutVars>
          <dgm:chMax val="0"/>
          <dgm:chPref val="0"/>
        </dgm:presLayoutVars>
      </dgm:prSet>
      <dgm:spPr/>
    </dgm:pt>
    <dgm:pt modelId="{A050F9F2-1597-F146-BDB4-A1BD4A86D93F}" type="pres">
      <dgm:prSet presAssocID="{A78CD2C7-3719-E24A-966E-4AE8FC7D21E2}" presName="sibTrans" presStyleCnt="0"/>
      <dgm:spPr/>
    </dgm:pt>
    <dgm:pt modelId="{3777629B-6F97-8D4D-9BA7-BE24776E2BA8}" type="pres">
      <dgm:prSet presAssocID="{A9E9A950-E845-654C-B957-1799527A32C6}" presName="compNode" presStyleCnt="0"/>
      <dgm:spPr/>
    </dgm:pt>
    <dgm:pt modelId="{1A27E961-8C1A-4E4B-86D3-1722C447B22E}" type="pres">
      <dgm:prSet presAssocID="{A9E9A950-E845-654C-B957-1799527A32C6}" presName="bgRect" presStyleLbl="bgShp" presStyleIdx="2" presStyleCnt="4"/>
      <dgm:spPr/>
    </dgm:pt>
    <dgm:pt modelId="{D7FDC0DF-5250-874B-9355-3110394604C6}" type="pres">
      <dgm:prSet presAssocID="{A9E9A950-E845-654C-B957-1799527A32C6}" presName="iconRect" presStyleLbl="node1" presStyleIdx="2" presStyleCnt="4"/>
      <dgm:spPr>
        <a:blipFill rotWithShape="1">
          <a:blip xmlns:r="http://schemas.openxmlformats.org/officeDocument/2006/relationships" r:embed="rId3"/>
          <a:srcRect/>
          <a:stretch>
            <a:fillRect/>
          </a:stretch>
        </a:blipFill>
      </dgm:spPr>
    </dgm:pt>
    <dgm:pt modelId="{3C3F88BC-394D-8241-8941-322B8454ADA9}" type="pres">
      <dgm:prSet presAssocID="{A9E9A950-E845-654C-B957-1799527A32C6}" presName="spaceRect" presStyleCnt="0"/>
      <dgm:spPr/>
    </dgm:pt>
    <dgm:pt modelId="{A73222F7-8127-5F4F-A201-373A2978080F}" type="pres">
      <dgm:prSet presAssocID="{A9E9A950-E845-654C-B957-1799527A32C6}" presName="parTx" presStyleLbl="revTx" presStyleIdx="2" presStyleCnt="4">
        <dgm:presLayoutVars>
          <dgm:chMax val="0"/>
          <dgm:chPref val="0"/>
        </dgm:presLayoutVars>
      </dgm:prSet>
      <dgm:spPr/>
    </dgm:pt>
    <dgm:pt modelId="{92265338-AD8F-1B43-A95C-1BC4E96A5F77}" type="pres">
      <dgm:prSet presAssocID="{5428C121-5132-BB46-B231-84CAF1495D2B}" presName="sibTrans" presStyleCnt="0"/>
      <dgm:spPr/>
    </dgm:pt>
    <dgm:pt modelId="{60689E3B-C2A8-2A45-B245-50867A26AC74}" type="pres">
      <dgm:prSet presAssocID="{62B619A2-099D-CC47-9A22-2D70D79ACFF2}" presName="compNode" presStyleCnt="0"/>
      <dgm:spPr/>
    </dgm:pt>
    <dgm:pt modelId="{298C4BB3-57B2-B146-BAEE-8AA7A243CA26}" type="pres">
      <dgm:prSet presAssocID="{62B619A2-099D-CC47-9A22-2D70D79ACFF2}" presName="bgRect" presStyleLbl="bgShp" presStyleIdx="3" presStyleCnt="4"/>
      <dgm:spPr/>
    </dgm:pt>
    <dgm:pt modelId="{4CFCA996-B09C-F244-AD8F-1FF5AA092D28}" type="pres">
      <dgm:prSet presAssocID="{62B619A2-099D-CC47-9A22-2D70D79ACFF2}" presName="iconRect" presStyleLbl="node1" presStyleIdx="3" presStyleCnt="4"/>
      <dgm:spPr>
        <a:blipFill rotWithShape="1">
          <a:blip xmlns:r="http://schemas.openxmlformats.org/officeDocument/2006/relationships" r:embed="rId4"/>
          <a:srcRect/>
          <a:stretch>
            <a:fillRect l="-1000" r="-1000"/>
          </a:stretch>
        </a:blipFill>
      </dgm:spPr>
    </dgm:pt>
    <dgm:pt modelId="{5C10C01D-D9C5-2149-90A6-81D718B8C7D2}" type="pres">
      <dgm:prSet presAssocID="{62B619A2-099D-CC47-9A22-2D70D79ACFF2}" presName="spaceRect" presStyleCnt="0"/>
      <dgm:spPr/>
    </dgm:pt>
    <dgm:pt modelId="{1C1A0D06-3F9B-474C-89A8-EFF5A939A528}" type="pres">
      <dgm:prSet presAssocID="{62B619A2-099D-CC47-9A22-2D70D79ACFF2}" presName="parTx" presStyleLbl="revTx" presStyleIdx="3" presStyleCnt="4">
        <dgm:presLayoutVars>
          <dgm:chMax val="0"/>
          <dgm:chPref val="0"/>
        </dgm:presLayoutVars>
      </dgm:prSet>
      <dgm:spPr/>
    </dgm:pt>
  </dgm:ptLst>
  <dgm:cxnLst>
    <dgm:cxn modelId="{23C63D25-A0E9-4E4F-89C2-41691F9938FD}" srcId="{20B79438-B3E2-4C2B-979F-380153CA198C}" destId="{1082F67C-9473-534A-9BCA-2BC1CDB2B5DB}" srcOrd="1" destOrd="0" parTransId="{43B83BDA-A663-544D-B20D-FA65099D3C5E}" sibTransId="{A78CD2C7-3719-E24A-966E-4AE8FC7D21E2}"/>
    <dgm:cxn modelId="{CEC3F32F-B318-A74A-92E2-2A7EB2DAB944}" srcId="{20B79438-B3E2-4C2B-979F-380153CA198C}" destId="{A9E9A950-E845-654C-B957-1799527A32C6}" srcOrd="2" destOrd="0" parTransId="{76E49C6C-AACF-BB44-9D46-82DD0D4701A0}" sibTransId="{5428C121-5132-BB46-B231-84CAF1495D2B}"/>
    <dgm:cxn modelId="{E5AFCF73-9B50-D340-8E12-7A90AA9455E8}" type="presOf" srcId="{62B619A2-099D-CC47-9A22-2D70D79ACFF2}" destId="{1C1A0D06-3F9B-474C-89A8-EFF5A939A528}" srcOrd="0" destOrd="0" presId="urn:microsoft.com/office/officeart/2018/2/layout/IconVerticalSolidList"/>
    <dgm:cxn modelId="{4BC54975-E307-6843-BCC1-EBE260106800}" type="presOf" srcId="{1082F67C-9473-534A-9BCA-2BC1CDB2B5DB}" destId="{C743C94E-0E4A-404E-829A-75C184256BF3}" srcOrd="0" destOrd="0" presId="urn:microsoft.com/office/officeart/2018/2/layout/IconVerticalSolidList"/>
    <dgm:cxn modelId="{C8FB0BAB-2D20-B54C-8AA7-8B3D5374D83A}" srcId="{20B79438-B3E2-4C2B-979F-380153CA198C}" destId="{62B619A2-099D-CC47-9A22-2D70D79ACFF2}" srcOrd="3" destOrd="0" parTransId="{AADD058C-9652-7D41-AA19-E7B589477396}" sibTransId="{CC6125BA-636F-2A49-83B8-15D818090C07}"/>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0A36A5D1-892C-F44D-9026-C931EC93D94D}" type="presOf" srcId="{A9E9A950-E845-654C-B957-1799527A32C6}" destId="{A73222F7-8127-5F4F-A201-373A2978080F}" srcOrd="0" destOrd="0" presId="urn:microsoft.com/office/officeart/2018/2/layout/IconVerticalSolidList"/>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511EDE5-C9D9-BB43-909B-CA16AB92673B}" type="presParOf" srcId="{2F00CC27-692F-4E7A-8527-A25D4FA4CE79}" destId="{3BA00CBA-1CA7-014D-943F-31BCEDCB0925}" srcOrd="1" destOrd="0" presId="urn:microsoft.com/office/officeart/2018/2/layout/IconVerticalSolidList"/>
    <dgm:cxn modelId="{549F73D2-5E26-DE4E-9FB3-18CACE9952E3}" type="presParOf" srcId="{2F00CC27-692F-4E7A-8527-A25D4FA4CE79}" destId="{C1584CD1-664F-9C49-8006-1B302DC59412}" srcOrd="2" destOrd="0" presId="urn:microsoft.com/office/officeart/2018/2/layout/IconVerticalSolidList"/>
    <dgm:cxn modelId="{F223E0C1-851E-D242-8984-5ABF207003F2}" type="presParOf" srcId="{C1584CD1-664F-9C49-8006-1B302DC59412}" destId="{13D5CFA4-AB27-8647-9DD3-0E798FA570EB}" srcOrd="0" destOrd="0" presId="urn:microsoft.com/office/officeart/2018/2/layout/IconVerticalSolidList"/>
    <dgm:cxn modelId="{725687E7-0DC9-5248-87E8-5D3150024100}" type="presParOf" srcId="{C1584CD1-664F-9C49-8006-1B302DC59412}" destId="{DAF7975D-7AED-8747-8194-4A19D64D36B0}" srcOrd="1" destOrd="0" presId="urn:microsoft.com/office/officeart/2018/2/layout/IconVerticalSolidList"/>
    <dgm:cxn modelId="{BDC64E50-A664-C145-B713-A6BB0730B61B}" type="presParOf" srcId="{C1584CD1-664F-9C49-8006-1B302DC59412}" destId="{798EEDFD-A597-4644-B67D-CCFEC7069ED1}" srcOrd="2" destOrd="0" presId="urn:microsoft.com/office/officeart/2018/2/layout/IconVerticalSolidList"/>
    <dgm:cxn modelId="{A72CEA2F-F600-7E46-83F0-87D36DB9D9F8}" type="presParOf" srcId="{C1584CD1-664F-9C49-8006-1B302DC59412}" destId="{C743C94E-0E4A-404E-829A-75C184256BF3}" srcOrd="3" destOrd="0" presId="urn:microsoft.com/office/officeart/2018/2/layout/IconVerticalSolidList"/>
    <dgm:cxn modelId="{4B1FFAED-964F-8344-9F5C-B16C429A54F2}" type="presParOf" srcId="{2F00CC27-692F-4E7A-8527-A25D4FA4CE79}" destId="{A050F9F2-1597-F146-BDB4-A1BD4A86D93F}" srcOrd="3" destOrd="0" presId="urn:microsoft.com/office/officeart/2018/2/layout/IconVerticalSolidList"/>
    <dgm:cxn modelId="{9B15B28C-2808-164A-9603-00175FFE3CE5}" type="presParOf" srcId="{2F00CC27-692F-4E7A-8527-A25D4FA4CE79}" destId="{3777629B-6F97-8D4D-9BA7-BE24776E2BA8}" srcOrd="4" destOrd="0" presId="urn:microsoft.com/office/officeart/2018/2/layout/IconVerticalSolidList"/>
    <dgm:cxn modelId="{CBC74316-6C87-2049-AA9F-974B0A45B6D7}" type="presParOf" srcId="{3777629B-6F97-8D4D-9BA7-BE24776E2BA8}" destId="{1A27E961-8C1A-4E4B-86D3-1722C447B22E}" srcOrd="0" destOrd="0" presId="urn:microsoft.com/office/officeart/2018/2/layout/IconVerticalSolidList"/>
    <dgm:cxn modelId="{2500D83E-BBA2-794C-8D39-B8A4A969A46A}" type="presParOf" srcId="{3777629B-6F97-8D4D-9BA7-BE24776E2BA8}" destId="{D7FDC0DF-5250-874B-9355-3110394604C6}" srcOrd="1" destOrd="0" presId="urn:microsoft.com/office/officeart/2018/2/layout/IconVerticalSolidList"/>
    <dgm:cxn modelId="{5329A76F-7858-4242-AE35-314A8959D3EA}" type="presParOf" srcId="{3777629B-6F97-8D4D-9BA7-BE24776E2BA8}" destId="{3C3F88BC-394D-8241-8941-322B8454ADA9}" srcOrd="2" destOrd="0" presId="urn:microsoft.com/office/officeart/2018/2/layout/IconVerticalSolidList"/>
    <dgm:cxn modelId="{7C58D6A6-39D6-A34E-8D59-B84A7D85E1F8}" type="presParOf" srcId="{3777629B-6F97-8D4D-9BA7-BE24776E2BA8}" destId="{A73222F7-8127-5F4F-A201-373A2978080F}" srcOrd="3" destOrd="0" presId="urn:microsoft.com/office/officeart/2018/2/layout/IconVerticalSolidList"/>
    <dgm:cxn modelId="{2DC0961C-F81C-254C-9C67-84F79CC6BE39}" type="presParOf" srcId="{2F00CC27-692F-4E7A-8527-A25D4FA4CE79}" destId="{92265338-AD8F-1B43-A95C-1BC4E96A5F77}" srcOrd="5" destOrd="0" presId="urn:microsoft.com/office/officeart/2018/2/layout/IconVerticalSolidList"/>
    <dgm:cxn modelId="{6EA07E35-C4C2-5A47-BD45-B3F4AEE40699}" type="presParOf" srcId="{2F00CC27-692F-4E7A-8527-A25D4FA4CE79}" destId="{60689E3B-C2A8-2A45-B245-50867A26AC74}" srcOrd="6" destOrd="0" presId="urn:microsoft.com/office/officeart/2018/2/layout/IconVerticalSolidList"/>
    <dgm:cxn modelId="{AD5F49BE-B794-9240-BFA2-C5D250B89835}" type="presParOf" srcId="{60689E3B-C2A8-2A45-B245-50867A26AC74}" destId="{298C4BB3-57B2-B146-BAEE-8AA7A243CA26}" srcOrd="0" destOrd="0" presId="urn:microsoft.com/office/officeart/2018/2/layout/IconVerticalSolidList"/>
    <dgm:cxn modelId="{F2DC5745-F891-144D-A6D5-384796F45F37}" type="presParOf" srcId="{60689E3B-C2A8-2A45-B245-50867A26AC74}" destId="{4CFCA996-B09C-F244-AD8F-1FF5AA092D28}" srcOrd="1" destOrd="0" presId="urn:microsoft.com/office/officeart/2018/2/layout/IconVerticalSolidList"/>
    <dgm:cxn modelId="{68FCC1B2-5E5B-6648-9BC0-C3F824FCDE3D}" type="presParOf" srcId="{60689E3B-C2A8-2A45-B245-50867A26AC74}" destId="{5C10C01D-D9C5-2149-90A6-81D718B8C7D2}" srcOrd="2" destOrd="0" presId="urn:microsoft.com/office/officeart/2018/2/layout/IconVerticalSolidList"/>
    <dgm:cxn modelId="{E33ABE0B-9640-2E4B-94A4-06984CA68AA0}" type="presParOf" srcId="{60689E3B-C2A8-2A45-B245-50867A26AC74}" destId="{1C1A0D06-3F9B-474C-89A8-EFF5A939A52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RO" sz="2000" dirty="0">
              <a:latin typeface="Titillium Web" pitchFamily="2" charset="77"/>
            </a:rPr>
            <a:t>Simplifies the complex quantitative information</a:t>
          </a:r>
          <a:endParaRPr lang="en-GB" sz="2000" dirty="0">
            <a:latin typeface="Titillium Web" pitchFamily="2" charset="77"/>
          </a:endParaRP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1"/>
      <dgm:spPr/>
    </dgm:pt>
    <dgm:pt modelId="{B5B8A3DE-FA37-4099-BE58-2AC189A30973}" type="pres">
      <dgm:prSet presAssocID="{07F2EE78-F4B9-4A4E-BDC4-F4B656463B13}" presName="iconRect" presStyleLbl="node1" presStyleIdx="0" presStyleCnt="1"/>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1">
        <dgm:presLayoutVars>
          <dgm:chMax val="0"/>
          <dgm:chPref val="0"/>
        </dgm:presLayoutVars>
      </dgm:prSet>
      <dgm:spPr/>
    </dgm:pt>
  </dgm:ptLst>
  <dgm:cxnLst>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RO" sz="2000" dirty="0">
              <a:latin typeface="Titillium Web" pitchFamily="2" charset="77"/>
            </a:rPr>
            <a:t>Simplifies the complex quantitative information</a:t>
          </a:r>
          <a:endParaRPr lang="en-GB" sz="2000" dirty="0">
            <a:latin typeface="Titillium Web" pitchFamily="2" charset="77"/>
          </a:endParaRP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46486F07-B62F-3D41-8999-E8F2D34FC118}">
      <dgm:prSet custT="1"/>
      <dgm:spPr/>
      <dgm:t>
        <a:bodyPr/>
        <a:lstStyle/>
        <a:p>
          <a:pPr>
            <a:lnSpc>
              <a:spcPct val="100000"/>
            </a:lnSpc>
          </a:pPr>
          <a:r>
            <a:rPr lang="en-RO" sz="2000" dirty="0">
              <a:latin typeface="Titillium Web" pitchFamily="2" charset="77"/>
            </a:rPr>
            <a:t>More efficient communication</a:t>
          </a:r>
          <a:endParaRPr lang="en-GB" sz="2000" dirty="0">
            <a:latin typeface="Titillium Web" pitchFamily="2" charset="77"/>
            <a:cs typeface="Times New Roman" panose="02020603050405020304" pitchFamily="18" charset="0"/>
          </a:endParaRPr>
        </a:p>
      </dgm:t>
    </dgm:pt>
    <dgm:pt modelId="{C7B37416-8238-5140-A2EC-46D07208F478}" type="parTrans" cxnId="{2592F19F-FC16-7740-B134-FA83393F8446}">
      <dgm:prSet/>
      <dgm:spPr/>
    </dgm:pt>
    <dgm:pt modelId="{E3620DE1-C290-AA4F-931F-1DC96A4A6111}" type="sibTrans" cxnId="{2592F19F-FC16-7740-B134-FA83393F8446}">
      <dgm:prSet/>
      <dgm:spPr/>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2"/>
      <dgm:spPr/>
    </dgm:pt>
    <dgm:pt modelId="{B5B8A3DE-FA37-4099-BE58-2AC189A30973}" type="pres">
      <dgm:prSet presAssocID="{07F2EE78-F4B9-4A4E-BDC4-F4B656463B13}" presName="iconRect" presStyleLbl="node1" presStyleIdx="0" presStyleCnt="2"/>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2">
        <dgm:presLayoutVars>
          <dgm:chMax val="0"/>
          <dgm:chPref val="0"/>
        </dgm:presLayoutVars>
      </dgm:prSet>
      <dgm:spPr/>
    </dgm:pt>
    <dgm:pt modelId="{570D93D6-2581-1047-9E88-A6E7AA920F8A}" type="pres">
      <dgm:prSet presAssocID="{D561AB8D-44F7-43C8-8776-486D9735DB2D}" presName="sibTrans" presStyleCnt="0"/>
      <dgm:spPr/>
    </dgm:pt>
    <dgm:pt modelId="{91F9165F-FCF5-CF45-8CF7-32BA93B81440}" type="pres">
      <dgm:prSet presAssocID="{46486F07-B62F-3D41-8999-E8F2D34FC118}" presName="compNode" presStyleCnt="0"/>
      <dgm:spPr/>
    </dgm:pt>
    <dgm:pt modelId="{83566EDC-07BB-7C45-9689-01CE0AA7CD89}" type="pres">
      <dgm:prSet presAssocID="{46486F07-B62F-3D41-8999-E8F2D34FC118}" presName="bgRect" presStyleLbl="bgShp" presStyleIdx="1" presStyleCnt="2"/>
      <dgm:spPr/>
    </dgm:pt>
    <dgm:pt modelId="{D11773D9-DE32-BE4D-9CD8-FDC1C977FA4D}" type="pres">
      <dgm:prSet presAssocID="{46486F07-B62F-3D41-8999-E8F2D34FC118}" presName="iconRect" presStyleLbl="node1" presStyleIdx="1" presStyleCnt="2"/>
      <dgm:spPr>
        <a:blipFill rotWithShape="1">
          <a:blip xmlns:r="http://schemas.openxmlformats.org/officeDocument/2006/relationships" r:embed="rId2"/>
          <a:srcRect/>
          <a:stretch>
            <a:fillRect l="-6000" r="-6000"/>
          </a:stretch>
        </a:blipFill>
      </dgm:spPr>
    </dgm:pt>
    <dgm:pt modelId="{8E7E2E33-47BE-1E4F-A0A4-2800FCBF8DD0}" type="pres">
      <dgm:prSet presAssocID="{46486F07-B62F-3D41-8999-E8F2D34FC118}" presName="spaceRect" presStyleCnt="0"/>
      <dgm:spPr/>
    </dgm:pt>
    <dgm:pt modelId="{91AD222C-72CE-6C4A-83E7-64B5390E9144}" type="pres">
      <dgm:prSet presAssocID="{46486F07-B62F-3D41-8999-E8F2D34FC118}" presName="parTx" presStyleLbl="revTx" presStyleIdx="1" presStyleCnt="2">
        <dgm:presLayoutVars>
          <dgm:chMax val="0"/>
          <dgm:chPref val="0"/>
        </dgm:presLayoutVars>
      </dgm:prSet>
      <dgm:spPr/>
    </dgm:pt>
  </dgm:ptLst>
  <dgm:cxnLst>
    <dgm:cxn modelId="{4F81533E-4AA3-AD49-A553-F67BB90FBB6D}" type="presOf" srcId="{46486F07-B62F-3D41-8999-E8F2D34FC118}" destId="{91AD222C-72CE-6C4A-83E7-64B5390E9144}" srcOrd="0" destOrd="0" presId="urn:microsoft.com/office/officeart/2018/2/layout/IconVerticalSolidList"/>
    <dgm:cxn modelId="{2592F19F-FC16-7740-B134-FA83393F8446}" srcId="{20B79438-B3E2-4C2B-979F-380153CA198C}" destId="{46486F07-B62F-3D41-8999-E8F2D34FC118}" srcOrd="1" destOrd="0" parTransId="{C7B37416-8238-5140-A2EC-46D07208F478}" sibTransId="{E3620DE1-C290-AA4F-931F-1DC96A4A6111}"/>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FEE2298-B937-6440-9A8D-E105D0E32240}" type="presParOf" srcId="{2F00CC27-692F-4E7A-8527-A25D4FA4CE79}" destId="{570D93D6-2581-1047-9E88-A6E7AA920F8A}" srcOrd="1" destOrd="0" presId="urn:microsoft.com/office/officeart/2018/2/layout/IconVerticalSolidList"/>
    <dgm:cxn modelId="{54B06AC4-BF7C-5644-89F4-082E4195ED22}" type="presParOf" srcId="{2F00CC27-692F-4E7A-8527-A25D4FA4CE79}" destId="{91F9165F-FCF5-CF45-8CF7-32BA93B81440}" srcOrd="2" destOrd="0" presId="urn:microsoft.com/office/officeart/2018/2/layout/IconVerticalSolidList"/>
    <dgm:cxn modelId="{1243130E-ECD9-DF4B-8A3D-56CCB0F26848}" type="presParOf" srcId="{91F9165F-FCF5-CF45-8CF7-32BA93B81440}" destId="{83566EDC-07BB-7C45-9689-01CE0AA7CD89}" srcOrd="0" destOrd="0" presId="urn:microsoft.com/office/officeart/2018/2/layout/IconVerticalSolidList"/>
    <dgm:cxn modelId="{76C94769-0269-DB4E-9E5E-C7E24524FE83}" type="presParOf" srcId="{91F9165F-FCF5-CF45-8CF7-32BA93B81440}" destId="{D11773D9-DE32-BE4D-9CD8-FDC1C977FA4D}" srcOrd="1" destOrd="0" presId="urn:microsoft.com/office/officeart/2018/2/layout/IconVerticalSolidList"/>
    <dgm:cxn modelId="{906A2074-2CE7-1C4A-AD9E-921D48CF8F93}" type="presParOf" srcId="{91F9165F-FCF5-CF45-8CF7-32BA93B81440}" destId="{8E7E2E33-47BE-1E4F-A0A4-2800FCBF8DD0}" srcOrd="2" destOrd="0" presId="urn:microsoft.com/office/officeart/2018/2/layout/IconVerticalSolidList"/>
    <dgm:cxn modelId="{23B180A1-7D5E-3440-A517-58041CE09371}" type="presParOf" srcId="{91F9165F-FCF5-CF45-8CF7-32BA93B81440}" destId="{91AD222C-72CE-6C4A-83E7-64B5390E914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RO" sz="2000" dirty="0">
              <a:latin typeface="Titillium Web" pitchFamily="2" charset="77"/>
            </a:rPr>
            <a:t>Simplifies the complex quantitative information</a:t>
          </a:r>
          <a:endParaRPr lang="en-GB" sz="2000" dirty="0">
            <a:latin typeface="Titillium Web" pitchFamily="2" charset="77"/>
          </a:endParaRP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46486F07-B62F-3D41-8999-E8F2D34FC118}">
      <dgm:prSet custT="1"/>
      <dgm:spPr/>
      <dgm:t>
        <a:bodyPr/>
        <a:lstStyle/>
        <a:p>
          <a:pPr>
            <a:lnSpc>
              <a:spcPct val="100000"/>
            </a:lnSpc>
          </a:pPr>
          <a:r>
            <a:rPr lang="en-GB" sz="2000" dirty="0">
              <a:latin typeface="Titillium Web" pitchFamily="2" charset="77"/>
              <a:cs typeface="Times New Roman" panose="02020603050405020304" pitchFamily="18" charset="0"/>
            </a:rPr>
            <a:t>More efficient communication</a:t>
          </a:r>
        </a:p>
      </dgm:t>
    </dgm:pt>
    <dgm:pt modelId="{C7B37416-8238-5140-A2EC-46D07208F478}" type="parTrans" cxnId="{2592F19F-FC16-7740-B134-FA83393F8446}">
      <dgm:prSet/>
      <dgm:spPr/>
    </dgm:pt>
    <dgm:pt modelId="{E3620DE1-C290-AA4F-931F-1DC96A4A6111}" type="sibTrans" cxnId="{2592F19F-FC16-7740-B134-FA83393F8446}">
      <dgm:prSet/>
      <dgm:spPr/>
    </dgm:pt>
    <dgm:pt modelId="{39061010-3789-944B-9249-FF45C30270B9}">
      <dgm:prSet custT="1"/>
      <dgm:spPr/>
      <dgm:t>
        <a:bodyPr/>
        <a:lstStyle/>
        <a:p>
          <a:pPr>
            <a:lnSpc>
              <a:spcPct val="100000"/>
            </a:lnSpc>
          </a:pPr>
          <a:r>
            <a:rPr lang="en-RO" sz="2000" dirty="0">
              <a:latin typeface="Titillium Web" pitchFamily="2" charset="77"/>
            </a:rPr>
            <a:t>Identifies the areas for improv</a:t>
          </a:r>
          <a:r>
            <a:rPr lang="en-GB" sz="2000" dirty="0">
              <a:latin typeface="Titillium Web" pitchFamily="2" charset="77"/>
            </a:rPr>
            <a:t>e</a:t>
          </a:r>
          <a:r>
            <a:rPr lang="en-RO" sz="2000" dirty="0">
              <a:latin typeface="Titillium Web" pitchFamily="2" charset="77"/>
            </a:rPr>
            <a:t>ment</a:t>
          </a:r>
          <a:endParaRPr lang="en-GB" sz="2000" dirty="0">
            <a:latin typeface="Titillium Web" pitchFamily="2" charset="77"/>
          </a:endParaRPr>
        </a:p>
      </dgm:t>
    </dgm:pt>
    <dgm:pt modelId="{E3BD718C-5294-CE45-A979-53D68C2793F1}" type="parTrans" cxnId="{5ADA24EB-1AC6-0F40-87F8-9F616F7C4DF0}">
      <dgm:prSet/>
      <dgm:spPr/>
    </dgm:pt>
    <dgm:pt modelId="{E80B7C6F-7694-DC48-ACDF-E5CDDDA9BE28}" type="sibTrans" cxnId="{5ADA24EB-1AC6-0F40-87F8-9F616F7C4DF0}">
      <dgm:prSet/>
      <dgm:spPr/>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3"/>
      <dgm:spPr/>
    </dgm:pt>
    <dgm:pt modelId="{B5B8A3DE-FA37-4099-BE58-2AC189A30973}" type="pres">
      <dgm:prSet presAssocID="{07F2EE78-F4B9-4A4E-BDC4-F4B656463B13}" presName="iconRect" presStyleLbl="node1" presStyleIdx="0" presStyleCnt="3"/>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3">
        <dgm:presLayoutVars>
          <dgm:chMax val="0"/>
          <dgm:chPref val="0"/>
        </dgm:presLayoutVars>
      </dgm:prSet>
      <dgm:spPr/>
    </dgm:pt>
    <dgm:pt modelId="{570D93D6-2581-1047-9E88-A6E7AA920F8A}" type="pres">
      <dgm:prSet presAssocID="{D561AB8D-44F7-43C8-8776-486D9735DB2D}" presName="sibTrans" presStyleCnt="0"/>
      <dgm:spPr/>
    </dgm:pt>
    <dgm:pt modelId="{91F9165F-FCF5-CF45-8CF7-32BA93B81440}" type="pres">
      <dgm:prSet presAssocID="{46486F07-B62F-3D41-8999-E8F2D34FC118}" presName="compNode" presStyleCnt="0"/>
      <dgm:spPr/>
    </dgm:pt>
    <dgm:pt modelId="{83566EDC-07BB-7C45-9689-01CE0AA7CD89}" type="pres">
      <dgm:prSet presAssocID="{46486F07-B62F-3D41-8999-E8F2D34FC118}" presName="bgRect" presStyleLbl="bgShp" presStyleIdx="1" presStyleCnt="3"/>
      <dgm:spPr/>
    </dgm:pt>
    <dgm:pt modelId="{D11773D9-DE32-BE4D-9CD8-FDC1C977FA4D}" type="pres">
      <dgm:prSet presAssocID="{46486F07-B62F-3D41-8999-E8F2D34FC118}" presName="iconRect" presStyleLbl="node1" presStyleIdx="1" presStyleCnt="3"/>
      <dgm:spPr>
        <a:blipFill rotWithShape="1">
          <a:blip xmlns:r="http://schemas.openxmlformats.org/officeDocument/2006/relationships" r:embed="rId2"/>
          <a:srcRect/>
          <a:stretch>
            <a:fillRect l="-6000" r="-6000"/>
          </a:stretch>
        </a:blipFill>
      </dgm:spPr>
    </dgm:pt>
    <dgm:pt modelId="{8E7E2E33-47BE-1E4F-A0A4-2800FCBF8DD0}" type="pres">
      <dgm:prSet presAssocID="{46486F07-B62F-3D41-8999-E8F2D34FC118}" presName="spaceRect" presStyleCnt="0"/>
      <dgm:spPr/>
    </dgm:pt>
    <dgm:pt modelId="{91AD222C-72CE-6C4A-83E7-64B5390E9144}" type="pres">
      <dgm:prSet presAssocID="{46486F07-B62F-3D41-8999-E8F2D34FC118}" presName="parTx" presStyleLbl="revTx" presStyleIdx="1" presStyleCnt="3">
        <dgm:presLayoutVars>
          <dgm:chMax val="0"/>
          <dgm:chPref val="0"/>
        </dgm:presLayoutVars>
      </dgm:prSet>
      <dgm:spPr/>
    </dgm:pt>
    <dgm:pt modelId="{46F5F388-ABAC-F443-86BD-17EBA28E79E7}" type="pres">
      <dgm:prSet presAssocID="{E3620DE1-C290-AA4F-931F-1DC96A4A6111}" presName="sibTrans" presStyleCnt="0"/>
      <dgm:spPr/>
    </dgm:pt>
    <dgm:pt modelId="{B74DDBC3-E122-4142-B6D1-00ACADA6C825}" type="pres">
      <dgm:prSet presAssocID="{39061010-3789-944B-9249-FF45C30270B9}" presName="compNode" presStyleCnt="0"/>
      <dgm:spPr/>
    </dgm:pt>
    <dgm:pt modelId="{302D806B-AEAA-9B4D-BADB-AB10C5C22DAA}" type="pres">
      <dgm:prSet presAssocID="{39061010-3789-944B-9249-FF45C30270B9}" presName="bgRect" presStyleLbl="bgShp" presStyleIdx="2" presStyleCnt="3"/>
      <dgm:spPr/>
    </dgm:pt>
    <dgm:pt modelId="{D079FB8B-D8D8-024B-B842-7706772DF58A}" type="pres">
      <dgm:prSet presAssocID="{39061010-3789-944B-9249-FF45C30270B9}" presName="iconRect" presStyleLbl="node1" presStyleIdx="2" presStyleCnt="3"/>
      <dgm:spPr>
        <a:blipFill rotWithShape="1">
          <a:blip xmlns:r="http://schemas.openxmlformats.org/officeDocument/2006/relationships" r:embed="rId3"/>
          <a:srcRect/>
          <a:stretch>
            <a:fillRect/>
          </a:stretch>
        </a:blipFill>
      </dgm:spPr>
    </dgm:pt>
    <dgm:pt modelId="{DFFCCFA9-3253-D841-96DC-FEEB4E139C00}" type="pres">
      <dgm:prSet presAssocID="{39061010-3789-944B-9249-FF45C30270B9}" presName="spaceRect" presStyleCnt="0"/>
      <dgm:spPr/>
    </dgm:pt>
    <dgm:pt modelId="{C443197B-44A8-7644-8226-D49E9C5E8DEF}" type="pres">
      <dgm:prSet presAssocID="{39061010-3789-944B-9249-FF45C30270B9}" presName="parTx" presStyleLbl="revTx" presStyleIdx="2" presStyleCnt="3">
        <dgm:presLayoutVars>
          <dgm:chMax val="0"/>
          <dgm:chPref val="0"/>
        </dgm:presLayoutVars>
      </dgm:prSet>
      <dgm:spPr/>
    </dgm:pt>
  </dgm:ptLst>
  <dgm:cxnLst>
    <dgm:cxn modelId="{4F81533E-4AA3-AD49-A553-F67BB90FBB6D}" type="presOf" srcId="{46486F07-B62F-3D41-8999-E8F2D34FC118}" destId="{91AD222C-72CE-6C4A-83E7-64B5390E9144}" srcOrd="0" destOrd="0" presId="urn:microsoft.com/office/officeart/2018/2/layout/IconVerticalSolidList"/>
    <dgm:cxn modelId="{D0DC097E-7F02-374D-BB9A-DD14C73F920A}" type="presOf" srcId="{39061010-3789-944B-9249-FF45C30270B9}" destId="{C443197B-44A8-7644-8226-D49E9C5E8DEF}" srcOrd="0" destOrd="0" presId="urn:microsoft.com/office/officeart/2018/2/layout/IconVerticalSolidList"/>
    <dgm:cxn modelId="{2592F19F-FC16-7740-B134-FA83393F8446}" srcId="{20B79438-B3E2-4C2B-979F-380153CA198C}" destId="{46486F07-B62F-3D41-8999-E8F2D34FC118}" srcOrd="1" destOrd="0" parTransId="{C7B37416-8238-5140-A2EC-46D07208F478}" sibTransId="{E3620DE1-C290-AA4F-931F-1DC96A4A6111}"/>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5ADA24EB-1AC6-0F40-87F8-9F616F7C4DF0}" srcId="{20B79438-B3E2-4C2B-979F-380153CA198C}" destId="{39061010-3789-944B-9249-FF45C30270B9}" srcOrd="2" destOrd="0" parTransId="{E3BD718C-5294-CE45-A979-53D68C2793F1}" sibTransId="{E80B7C6F-7694-DC48-ACDF-E5CDDDA9BE28}"/>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FEE2298-B937-6440-9A8D-E105D0E32240}" type="presParOf" srcId="{2F00CC27-692F-4E7A-8527-A25D4FA4CE79}" destId="{570D93D6-2581-1047-9E88-A6E7AA920F8A}" srcOrd="1" destOrd="0" presId="urn:microsoft.com/office/officeart/2018/2/layout/IconVerticalSolidList"/>
    <dgm:cxn modelId="{54B06AC4-BF7C-5644-89F4-082E4195ED22}" type="presParOf" srcId="{2F00CC27-692F-4E7A-8527-A25D4FA4CE79}" destId="{91F9165F-FCF5-CF45-8CF7-32BA93B81440}" srcOrd="2" destOrd="0" presId="urn:microsoft.com/office/officeart/2018/2/layout/IconVerticalSolidList"/>
    <dgm:cxn modelId="{1243130E-ECD9-DF4B-8A3D-56CCB0F26848}" type="presParOf" srcId="{91F9165F-FCF5-CF45-8CF7-32BA93B81440}" destId="{83566EDC-07BB-7C45-9689-01CE0AA7CD89}" srcOrd="0" destOrd="0" presId="urn:microsoft.com/office/officeart/2018/2/layout/IconVerticalSolidList"/>
    <dgm:cxn modelId="{76C94769-0269-DB4E-9E5E-C7E24524FE83}" type="presParOf" srcId="{91F9165F-FCF5-CF45-8CF7-32BA93B81440}" destId="{D11773D9-DE32-BE4D-9CD8-FDC1C977FA4D}" srcOrd="1" destOrd="0" presId="urn:microsoft.com/office/officeart/2018/2/layout/IconVerticalSolidList"/>
    <dgm:cxn modelId="{906A2074-2CE7-1C4A-AD9E-921D48CF8F93}" type="presParOf" srcId="{91F9165F-FCF5-CF45-8CF7-32BA93B81440}" destId="{8E7E2E33-47BE-1E4F-A0A4-2800FCBF8DD0}" srcOrd="2" destOrd="0" presId="urn:microsoft.com/office/officeart/2018/2/layout/IconVerticalSolidList"/>
    <dgm:cxn modelId="{23B180A1-7D5E-3440-A517-58041CE09371}" type="presParOf" srcId="{91F9165F-FCF5-CF45-8CF7-32BA93B81440}" destId="{91AD222C-72CE-6C4A-83E7-64B5390E9144}" srcOrd="3" destOrd="0" presId="urn:microsoft.com/office/officeart/2018/2/layout/IconVerticalSolidList"/>
    <dgm:cxn modelId="{A56926C9-D726-CF40-AFF8-8E6B86CCB0C7}" type="presParOf" srcId="{2F00CC27-692F-4E7A-8527-A25D4FA4CE79}" destId="{46F5F388-ABAC-F443-86BD-17EBA28E79E7}" srcOrd="3" destOrd="0" presId="urn:microsoft.com/office/officeart/2018/2/layout/IconVerticalSolidList"/>
    <dgm:cxn modelId="{C32014C9-9AF6-BE4D-8D46-77AB16C71F89}" type="presParOf" srcId="{2F00CC27-692F-4E7A-8527-A25D4FA4CE79}" destId="{B74DDBC3-E122-4142-B6D1-00ACADA6C825}" srcOrd="4" destOrd="0" presId="urn:microsoft.com/office/officeart/2018/2/layout/IconVerticalSolidList"/>
    <dgm:cxn modelId="{3683193D-80CB-4B49-ABD8-60CFCC9243F1}" type="presParOf" srcId="{B74DDBC3-E122-4142-B6D1-00ACADA6C825}" destId="{302D806B-AEAA-9B4D-BADB-AB10C5C22DAA}" srcOrd="0" destOrd="0" presId="urn:microsoft.com/office/officeart/2018/2/layout/IconVerticalSolidList"/>
    <dgm:cxn modelId="{F764D4F6-7C49-3642-BD2A-0F24EB7E7B3C}" type="presParOf" srcId="{B74DDBC3-E122-4142-B6D1-00ACADA6C825}" destId="{D079FB8B-D8D8-024B-B842-7706772DF58A}" srcOrd="1" destOrd="0" presId="urn:microsoft.com/office/officeart/2018/2/layout/IconVerticalSolidList"/>
    <dgm:cxn modelId="{6569C34C-4629-5C4E-90EB-43192701AF61}" type="presParOf" srcId="{B74DDBC3-E122-4142-B6D1-00ACADA6C825}" destId="{DFFCCFA9-3253-D841-96DC-FEEB4E139C00}" srcOrd="2" destOrd="0" presId="urn:microsoft.com/office/officeart/2018/2/layout/IconVerticalSolidList"/>
    <dgm:cxn modelId="{16A5B880-2087-6148-A3DD-ECBDCC31D5A9}" type="presParOf" srcId="{B74DDBC3-E122-4142-B6D1-00ACADA6C825}" destId="{C443197B-44A8-7644-8226-D49E9C5E8DE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RO" sz="2000" dirty="0">
              <a:latin typeface="Titillium Web" pitchFamily="2" charset="77"/>
            </a:rPr>
            <a:t>Simplifies the complex quantitative information</a:t>
          </a:r>
          <a:endParaRPr lang="en-GB" sz="2000" dirty="0">
            <a:latin typeface="Titillium Web" pitchFamily="2" charset="77"/>
          </a:endParaRP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46486F07-B62F-3D41-8999-E8F2D34FC118}">
      <dgm:prSet custT="1"/>
      <dgm:spPr/>
      <dgm:t>
        <a:bodyPr/>
        <a:lstStyle/>
        <a:p>
          <a:pPr>
            <a:lnSpc>
              <a:spcPct val="100000"/>
            </a:lnSpc>
          </a:pPr>
          <a:r>
            <a:rPr lang="en-GB" sz="2000" dirty="0">
              <a:latin typeface="Titillium Web" pitchFamily="2" charset="77"/>
            </a:rPr>
            <a:t>More efficient communication</a:t>
          </a:r>
        </a:p>
      </dgm:t>
    </dgm:pt>
    <dgm:pt modelId="{C7B37416-8238-5140-A2EC-46D07208F478}" type="parTrans" cxnId="{2592F19F-FC16-7740-B134-FA83393F8446}">
      <dgm:prSet/>
      <dgm:spPr/>
      <dgm:t>
        <a:bodyPr/>
        <a:lstStyle/>
        <a:p>
          <a:endParaRPr lang="en-GB"/>
        </a:p>
      </dgm:t>
    </dgm:pt>
    <dgm:pt modelId="{E3620DE1-C290-AA4F-931F-1DC96A4A6111}" type="sibTrans" cxnId="{2592F19F-FC16-7740-B134-FA83393F8446}">
      <dgm:prSet/>
      <dgm:spPr/>
      <dgm:t>
        <a:bodyPr/>
        <a:lstStyle/>
        <a:p>
          <a:endParaRPr lang="en-GB"/>
        </a:p>
      </dgm:t>
    </dgm:pt>
    <dgm:pt modelId="{39061010-3789-944B-9249-FF45C30270B9}">
      <dgm:prSet custT="1"/>
      <dgm:spPr/>
      <dgm:t>
        <a:bodyPr/>
        <a:lstStyle/>
        <a:p>
          <a:pPr>
            <a:lnSpc>
              <a:spcPct val="100000"/>
            </a:lnSpc>
          </a:pPr>
          <a:r>
            <a:rPr lang="en-RO" sz="2000" kern="1200" dirty="0">
              <a:solidFill>
                <a:prstClr val="black">
                  <a:hueOff val="0"/>
                  <a:satOff val="0"/>
                  <a:lumOff val="0"/>
                  <a:alphaOff val="0"/>
                </a:prstClr>
              </a:solidFill>
              <a:latin typeface="Titillium Web" pitchFamily="2" charset="77"/>
              <a:ea typeface="+mn-ea"/>
              <a:cs typeface="+mn-cs"/>
            </a:rPr>
            <a:t>Identifies the areas for improv</a:t>
          </a:r>
          <a:r>
            <a:rPr lang="en-GB" sz="2000" kern="1200" dirty="0">
              <a:solidFill>
                <a:prstClr val="black">
                  <a:hueOff val="0"/>
                  <a:satOff val="0"/>
                  <a:lumOff val="0"/>
                  <a:alphaOff val="0"/>
                </a:prstClr>
              </a:solidFill>
              <a:latin typeface="Titillium Web" pitchFamily="2" charset="77"/>
              <a:ea typeface="+mn-ea"/>
              <a:cs typeface="+mn-cs"/>
            </a:rPr>
            <a:t>e</a:t>
          </a:r>
          <a:r>
            <a:rPr lang="en-RO" sz="2000" kern="1200" dirty="0">
              <a:solidFill>
                <a:prstClr val="black">
                  <a:hueOff val="0"/>
                  <a:satOff val="0"/>
                  <a:lumOff val="0"/>
                  <a:alphaOff val="0"/>
                </a:prstClr>
              </a:solidFill>
              <a:latin typeface="Titillium Web" pitchFamily="2" charset="77"/>
              <a:ea typeface="+mn-ea"/>
              <a:cs typeface="+mn-cs"/>
            </a:rPr>
            <a:t>ment</a:t>
          </a:r>
          <a:endParaRPr lang="en-GB" sz="2000" kern="1200" dirty="0">
            <a:solidFill>
              <a:prstClr val="black">
                <a:hueOff val="0"/>
                <a:satOff val="0"/>
                <a:lumOff val="0"/>
                <a:alphaOff val="0"/>
              </a:prstClr>
            </a:solidFill>
            <a:latin typeface="Titillium Web" pitchFamily="2" charset="77"/>
            <a:ea typeface="+mn-ea"/>
            <a:cs typeface="+mn-cs"/>
          </a:endParaRPr>
        </a:p>
      </dgm:t>
    </dgm:pt>
    <dgm:pt modelId="{E3BD718C-5294-CE45-A979-53D68C2793F1}" type="parTrans" cxnId="{5ADA24EB-1AC6-0F40-87F8-9F616F7C4DF0}">
      <dgm:prSet/>
      <dgm:spPr/>
      <dgm:t>
        <a:bodyPr/>
        <a:lstStyle/>
        <a:p>
          <a:endParaRPr lang="en-GB"/>
        </a:p>
      </dgm:t>
    </dgm:pt>
    <dgm:pt modelId="{E80B7C6F-7694-DC48-ACDF-E5CDDDA9BE28}" type="sibTrans" cxnId="{5ADA24EB-1AC6-0F40-87F8-9F616F7C4DF0}">
      <dgm:prSet/>
      <dgm:spPr/>
      <dgm:t>
        <a:bodyPr/>
        <a:lstStyle/>
        <a:p>
          <a:endParaRPr lang="en-GB"/>
        </a:p>
      </dgm:t>
    </dgm:pt>
    <dgm:pt modelId="{E824CDB8-9855-FE4E-9620-694481C08B38}">
      <dgm:prSet custT="1"/>
      <dgm:spPr/>
      <dgm:t>
        <a:bodyPr/>
        <a:lstStyle/>
        <a:p>
          <a:pPr>
            <a:lnSpc>
              <a:spcPct val="100000"/>
            </a:lnSpc>
          </a:pPr>
          <a:r>
            <a:rPr lang="en-GB" sz="2000" dirty="0">
              <a:latin typeface="Titillium Web" pitchFamily="2" charset="77"/>
            </a:rPr>
            <a:t>Improved decision-making</a:t>
          </a:r>
        </a:p>
      </dgm:t>
    </dgm:pt>
    <dgm:pt modelId="{33D05359-9813-764B-8D0F-EFFB7FFE16E6}" type="parTrans" cxnId="{E8F7D085-B6C1-7F40-A67E-BB00C86B5A93}">
      <dgm:prSet/>
      <dgm:spPr/>
      <dgm:t>
        <a:bodyPr/>
        <a:lstStyle/>
        <a:p>
          <a:endParaRPr lang="en-GB"/>
        </a:p>
      </dgm:t>
    </dgm:pt>
    <dgm:pt modelId="{0E0953F7-DE97-EC4D-9B0B-7BF4D1D3C15C}" type="sibTrans" cxnId="{E8F7D085-B6C1-7F40-A67E-BB00C86B5A93}">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4"/>
      <dgm:spPr/>
    </dgm:pt>
    <dgm:pt modelId="{B5B8A3DE-FA37-4099-BE58-2AC189A30973}" type="pres">
      <dgm:prSet presAssocID="{07F2EE78-F4B9-4A4E-BDC4-F4B656463B13}" presName="iconRect" presStyleLbl="node1" presStyleIdx="0" presStyleCnt="4"/>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4">
        <dgm:presLayoutVars>
          <dgm:chMax val="0"/>
          <dgm:chPref val="0"/>
        </dgm:presLayoutVars>
      </dgm:prSet>
      <dgm:spPr/>
    </dgm:pt>
    <dgm:pt modelId="{570D93D6-2581-1047-9E88-A6E7AA920F8A}" type="pres">
      <dgm:prSet presAssocID="{D561AB8D-44F7-43C8-8776-486D9735DB2D}" presName="sibTrans" presStyleCnt="0"/>
      <dgm:spPr/>
    </dgm:pt>
    <dgm:pt modelId="{91F9165F-FCF5-CF45-8CF7-32BA93B81440}" type="pres">
      <dgm:prSet presAssocID="{46486F07-B62F-3D41-8999-E8F2D34FC118}" presName="compNode" presStyleCnt="0"/>
      <dgm:spPr/>
    </dgm:pt>
    <dgm:pt modelId="{83566EDC-07BB-7C45-9689-01CE0AA7CD89}" type="pres">
      <dgm:prSet presAssocID="{46486F07-B62F-3D41-8999-E8F2D34FC118}" presName="bgRect" presStyleLbl="bgShp" presStyleIdx="1" presStyleCnt="4"/>
      <dgm:spPr/>
    </dgm:pt>
    <dgm:pt modelId="{D11773D9-DE32-BE4D-9CD8-FDC1C977FA4D}" type="pres">
      <dgm:prSet presAssocID="{46486F07-B62F-3D41-8999-E8F2D34FC118}" presName="iconRect" presStyleLbl="node1" presStyleIdx="1" presStyleCnt="4"/>
      <dgm:spPr>
        <a:blipFill rotWithShape="1">
          <a:blip xmlns:r="http://schemas.openxmlformats.org/officeDocument/2006/relationships" r:embed="rId2"/>
          <a:srcRect/>
          <a:stretch>
            <a:fillRect l="-6000" r="-6000"/>
          </a:stretch>
        </a:blipFill>
      </dgm:spPr>
    </dgm:pt>
    <dgm:pt modelId="{8E7E2E33-47BE-1E4F-A0A4-2800FCBF8DD0}" type="pres">
      <dgm:prSet presAssocID="{46486F07-B62F-3D41-8999-E8F2D34FC118}" presName="spaceRect" presStyleCnt="0"/>
      <dgm:spPr/>
    </dgm:pt>
    <dgm:pt modelId="{91AD222C-72CE-6C4A-83E7-64B5390E9144}" type="pres">
      <dgm:prSet presAssocID="{46486F07-B62F-3D41-8999-E8F2D34FC118}" presName="parTx" presStyleLbl="revTx" presStyleIdx="1" presStyleCnt="4">
        <dgm:presLayoutVars>
          <dgm:chMax val="0"/>
          <dgm:chPref val="0"/>
        </dgm:presLayoutVars>
      </dgm:prSet>
      <dgm:spPr/>
    </dgm:pt>
    <dgm:pt modelId="{46F5F388-ABAC-F443-86BD-17EBA28E79E7}" type="pres">
      <dgm:prSet presAssocID="{E3620DE1-C290-AA4F-931F-1DC96A4A6111}" presName="sibTrans" presStyleCnt="0"/>
      <dgm:spPr/>
    </dgm:pt>
    <dgm:pt modelId="{B74DDBC3-E122-4142-B6D1-00ACADA6C825}" type="pres">
      <dgm:prSet presAssocID="{39061010-3789-944B-9249-FF45C30270B9}" presName="compNode" presStyleCnt="0"/>
      <dgm:spPr/>
    </dgm:pt>
    <dgm:pt modelId="{302D806B-AEAA-9B4D-BADB-AB10C5C22DAA}" type="pres">
      <dgm:prSet presAssocID="{39061010-3789-944B-9249-FF45C30270B9}" presName="bgRect" presStyleLbl="bgShp" presStyleIdx="2" presStyleCnt="4"/>
      <dgm:spPr/>
    </dgm:pt>
    <dgm:pt modelId="{D079FB8B-D8D8-024B-B842-7706772DF58A}" type="pres">
      <dgm:prSet presAssocID="{39061010-3789-944B-9249-FF45C30270B9}" presName="iconRect" presStyleLbl="node1" presStyleIdx="2" presStyleCnt="4"/>
      <dgm:spPr>
        <a:blipFill rotWithShape="1">
          <a:blip xmlns:r="http://schemas.openxmlformats.org/officeDocument/2006/relationships" r:embed="rId3"/>
          <a:srcRect/>
          <a:stretch>
            <a:fillRect/>
          </a:stretch>
        </a:blipFill>
      </dgm:spPr>
    </dgm:pt>
    <dgm:pt modelId="{DFFCCFA9-3253-D841-96DC-FEEB4E139C00}" type="pres">
      <dgm:prSet presAssocID="{39061010-3789-944B-9249-FF45C30270B9}" presName="spaceRect" presStyleCnt="0"/>
      <dgm:spPr/>
    </dgm:pt>
    <dgm:pt modelId="{C443197B-44A8-7644-8226-D49E9C5E8DEF}" type="pres">
      <dgm:prSet presAssocID="{39061010-3789-944B-9249-FF45C30270B9}" presName="parTx" presStyleLbl="revTx" presStyleIdx="2" presStyleCnt="4">
        <dgm:presLayoutVars>
          <dgm:chMax val="0"/>
          <dgm:chPref val="0"/>
        </dgm:presLayoutVars>
      </dgm:prSet>
      <dgm:spPr/>
    </dgm:pt>
    <dgm:pt modelId="{3C6462DF-FC1A-9E44-8223-126FC0559A2A}" type="pres">
      <dgm:prSet presAssocID="{E80B7C6F-7694-DC48-ACDF-E5CDDDA9BE28}" presName="sibTrans" presStyleCnt="0"/>
      <dgm:spPr/>
    </dgm:pt>
    <dgm:pt modelId="{CBE603D5-400A-CE4C-852E-2041E1666156}" type="pres">
      <dgm:prSet presAssocID="{E824CDB8-9855-FE4E-9620-694481C08B38}" presName="compNode" presStyleCnt="0"/>
      <dgm:spPr/>
    </dgm:pt>
    <dgm:pt modelId="{46E3D60E-39E7-ED4C-B6E2-0BDA74DAA96C}" type="pres">
      <dgm:prSet presAssocID="{E824CDB8-9855-FE4E-9620-694481C08B38}" presName="bgRect" presStyleLbl="bgShp" presStyleIdx="3" presStyleCnt="4"/>
      <dgm:spPr/>
    </dgm:pt>
    <dgm:pt modelId="{BBC1E3D4-6AEC-EA42-9F99-3701AEE3E0D0}" type="pres">
      <dgm:prSet presAssocID="{E824CDB8-9855-FE4E-9620-694481C08B38}" presName="iconRect" presStyleLbl="node1" presStyleIdx="3" presStyleCnt="4"/>
      <dgm:spPr>
        <a:blipFill rotWithShape="1">
          <a:blip xmlns:r="http://schemas.openxmlformats.org/officeDocument/2006/relationships" r:embed="rId4"/>
          <a:srcRect/>
          <a:stretch>
            <a:fillRect l="-1000" r="-1000"/>
          </a:stretch>
        </a:blipFill>
      </dgm:spPr>
    </dgm:pt>
    <dgm:pt modelId="{E7AB47D3-BF77-D44A-8948-7630347D73E1}" type="pres">
      <dgm:prSet presAssocID="{E824CDB8-9855-FE4E-9620-694481C08B38}" presName="spaceRect" presStyleCnt="0"/>
      <dgm:spPr/>
    </dgm:pt>
    <dgm:pt modelId="{D9140727-387F-5E4C-9CCD-6527852E324E}" type="pres">
      <dgm:prSet presAssocID="{E824CDB8-9855-FE4E-9620-694481C08B38}" presName="parTx" presStyleLbl="revTx" presStyleIdx="3" presStyleCnt="4">
        <dgm:presLayoutVars>
          <dgm:chMax val="0"/>
          <dgm:chPref val="0"/>
        </dgm:presLayoutVars>
      </dgm:prSet>
      <dgm:spPr/>
    </dgm:pt>
  </dgm:ptLst>
  <dgm:cxnLst>
    <dgm:cxn modelId="{532B342C-509D-ED4E-8624-F73C67A12C8B}" type="presOf" srcId="{E824CDB8-9855-FE4E-9620-694481C08B38}" destId="{D9140727-387F-5E4C-9CCD-6527852E324E}" srcOrd="0" destOrd="0" presId="urn:microsoft.com/office/officeart/2018/2/layout/IconVerticalSolidList"/>
    <dgm:cxn modelId="{4F81533E-4AA3-AD49-A553-F67BB90FBB6D}" type="presOf" srcId="{46486F07-B62F-3D41-8999-E8F2D34FC118}" destId="{91AD222C-72CE-6C4A-83E7-64B5390E9144}" srcOrd="0" destOrd="0" presId="urn:microsoft.com/office/officeart/2018/2/layout/IconVerticalSolidList"/>
    <dgm:cxn modelId="{D0DC097E-7F02-374D-BB9A-DD14C73F920A}" type="presOf" srcId="{39061010-3789-944B-9249-FF45C30270B9}" destId="{C443197B-44A8-7644-8226-D49E9C5E8DEF}" srcOrd="0" destOrd="0" presId="urn:microsoft.com/office/officeart/2018/2/layout/IconVerticalSolidList"/>
    <dgm:cxn modelId="{E8F7D085-B6C1-7F40-A67E-BB00C86B5A93}" srcId="{20B79438-B3E2-4C2B-979F-380153CA198C}" destId="{E824CDB8-9855-FE4E-9620-694481C08B38}" srcOrd="3" destOrd="0" parTransId="{33D05359-9813-764B-8D0F-EFFB7FFE16E6}" sibTransId="{0E0953F7-DE97-EC4D-9B0B-7BF4D1D3C15C}"/>
    <dgm:cxn modelId="{2592F19F-FC16-7740-B134-FA83393F8446}" srcId="{20B79438-B3E2-4C2B-979F-380153CA198C}" destId="{46486F07-B62F-3D41-8999-E8F2D34FC118}" srcOrd="1" destOrd="0" parTransId="{C7B37416-8238-5140-A2EC-46D07208F478}" sibTransId="{E3620DE1-C290-AA4F-931F-1DC96A4A6111}"/>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5ADA24EB-1AC6-0F40-87F8-9F616F7C4DF0}" srcId="{20B79438-B3E2-4C2B-979F-380153CA198C}" destId="{39061010-3789-944B-9249-FF45C30270B9}" srcOrd="2" destOrd="0" parTransId="{E3BD718C-5294-CE45-A979-53D68C2793F1}" sibTransId="{E80B7C6F-7694-DC48-ACDF-E5CDDDA9BE28}"/>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FEE2298-B937-6440-9A8D-E105D0E32240}" type="presParOf" srcId="{2F00CC27-692F-4E7A-8527-A25D4FA4CE79}" destId="{570D93D6-2581-1047-9E88-A6E7AA920F8A}" srcOrd="1" destOrd="0" presId="urn:microsoft.com/office/officeart/2018/2/layout/IconVerticalSolidList"/>
    <dgm:cxn modelId="{54B06AC4-BF7C-5644-89F4-082E4195ED22}" type="presParOf" srcId="{2F00CC27-692F-4E7A-8527-A25D4FA4CE79}" destId="{91F9165F-FCF5-CF45-8CF7-32BA93B81440}" srcOrd="2" destOrd="0" presId="urn:microsoft.com/office/officeart/2018/2/layout/IconVerticalSolidList"/>
    <dgm:cxn modelId="{1243130E-ECD9-DF4B-8A3D-56CCB0F26848}" type="presParOf" srcId="{91F9165F-FCF5-CF45-8CF7-32BA93B81440}" destId="{83566EDC-07BB-7C45-9689-01CE0AA7CD89}" srcOrd="0" destOrd="0" presId="urn:microsoft.com/office/officeart/2018/2/layout/IconVerticalSolidList"/>
    <dgm:cxn modelId="{76C94769-0269-DB4E-9E5E-C7E24524FE83}" type="presParOf" srcId="{91F9165F-FCF5-CF45-8CF7-32BA93B81440}" destId="{D11773D9-DE32-BE4D-9CD8-FDC1C977FA4D}" srcOrd="1" destOrd="0" presId="urn:microsoft.com/office/officeart/2018/2/layout/IconVerticalSolidList"/>
    <dgm:cxn modelId="{906A2074-2CE7-1C4A-AD9E-921D48CF8F93}" type="presParOf" srcId="{91F9165F-FCF5-CF45-8CF7-32BA93B81440}" destId="{8E7E2E33-47BE-1E4F-A0A4-2800FCBF8DD0}" srcOrd="2" destOrd="0" presId="urn:microsoft.com/office/officeart/2018/2/layout/IconVerticalSolidList"/>
    <dgm:cxn modelId="{23B180A1-7D5E-3440-A517-58041CE09371}" type="presParOf" srcId="{91F9165F-FCF5-CF45-8CF7-32BA93B81440}" destId="{91AD222C-72CE-6C4A-83E7-64B5390E9144}" srcOrd="3" destOrd="0" presId="urn:microsoft.com/office/officeart/2018/2/layout/IconVerticalSolidList"/>
    <dgm:cxn modelId="{A56926C9-D726-CF40-AFF8-8E6B86CCB0C7}" type="presParOf" srcId="{2F00CC27-692F-4E7A-8527-A25D4FA4CE79}" destId="{46F5F388-ABAC-F443-86BD-17EBA28E79E7}" srcOrd="3" destOrd="0" presId="urn:microsoft.com/office/officeart/2018/2/layout/IconVerticalSolidList"/>
    <dgm:cxn modelId="{C32014C9-9AF6-BE4D-8D46-77AB16C71F89}" type="presParOf" srcId="{2F00CC27-692F-4E7A-8527-A25D4FA4CE79}" destId="{B74DDBC3-E122-4142-B6D1-00ACADA6C825}" srcOrd="4" destOrd="0" presId="urn:microsoft.com/office/officeart/2018/2/layout/IconVerticalSolidList"/>
    <dgm:cxn modelId="{3683193D-80CB-4B49-ABD8-60CFCC9243F1}" type="presParOf" srcId="{B74DDBC3-E122-4142-B6D1-00ACADA6C825}" destId="{302D806B-AEAA-9B4D-BADB-AB10C5C22DAA}" srcOrd="0" destOrd="0" presId="urn:microsoft.com/office/officeart/2018/2/layout/IconVerticalSolidList"/>
    <dgm:cxn modelId="{F764D4F6-7C49-3642-BD2A-0F24EB7E7B3C}" type="presParOf" srcId="{B74DDBC3-E122-4142-B6D1-00ACADA6C825}" destId="{D079FB8B-D8D8-024B-B842-7706772DF58A}" srcOrd="1" destOrd="0" presId="urn:microsoft.com/office/officeart/2018/2/layout/IconVerticalSolidList"/>
    <dgm:cxn modelId="{6569C34C-4629-5C4E-90EB-43192701AF61}" type="presParOf" srcId="{B74DDBC3-E122-4142-B6D1-00ACADA6C825}" destId="{DFFCCFA9-3253-D841-96DC-FEEB4E139C00}" srcOrd="2" destOrd="0" presId="urn:microsoft.com/office/officeart/2018/2/layout/IconVerticalSolidList"/>
    <dgm:cxn modelId="{16A5B880-2087-6148-A3DD-ECBDCC31D5A9}" type="presParOf" srcId="{B74DDBC3-E122-4142-B6D1-00ACADA6C825}" destId="{C443197B-44A8-7644-8226-D49E9C5E8DEF}" srcOrd="3" destOrd="0" presId="urn:microsoft.com/office/officeart/2018/2/layout/IconVerticalSolidList"/>
    <dgm:cxn modelId="{96B6B83D-34F6-3042-BFD2-03AED1A77DAF}" type="presParOf" srcId="{2F00CC27-692F-4E7A-8527-A25D4FA4CE79}" destId="{3C6462DF-FC1A-9E44-8223-126FC0559A2A}" srcOrd="5" destOrd="0" presId="urn:microsoft.com/office/officeart/2018/2/layout/IconVerticalSolidList"/>
    <dgm:cxn modelId="{BE5A493F-59F3-C24D-8C46-2E6D32E7368B}" type="presParOf" srcId="{2F00CC27-692F-4E7A-8527-A25D4FA4CE79}" destId="{CBE603D5-400A-CE4C-852E-2041E1666156}" srcOrd="6" destOrd="0" presId="urn:microsoft.com/office/officeart/2018/2/layout/IconVerticalSolidList"/>
    <dgm:cxn modelId="{2F532909-9CA3-BB42-B777-039D6BBF3BC9}" type="presParOf" srcId="{CBE603D5-400A-CE4C-852E-2041E1666156}" destId="{46E3D60E-39E7-ED4C-B6E2-0BDA74DAA96C}" srcOrd="0" destOrd="0" presId="urn:microsoft.com/office/officeart/2018/2/layout/IconVerticalSolidList"/>
    <dgm:cxn modelId="{F8BE83D9-8FF8-FD46-A62E-D7B3FABBA786}" type="presParOf" srcId="{CBE603D5-400A-CE4C-852E-2041E1666156}" destId="{BBC1E3D4-6AEC-EA42-9F99-3701AEE3E0D0}" srcOrd="1" destOrd="0" presId="urn:microsoft.com/office/officeart/2018/2/layout/IconVerticalSolidList"/>
    <dgm:cxn modelId="{74120150-2B70-3844-B47E-60C0558C7BA6}" type="presParOf" srcId="{CBE603D5-400A-CE4C-852E-2041E1666156}" destId="{E7AB47D3-BF77-D44A-8948-7630347D73E1}" srcOrd="2" destOrd="0" presId="urn:microsoft.com/office/officeart/2018/2/layout/IconVerticalSolidList"/>
    <dgm:cxn modelId="{4C474B51-6193-1F48-9DDD-3668A1BE8E87}" type="presParOf" srcId="{CBE603D5-400A-CE4C-852E-2041E1666156}" destId="{D9140727-387F-5E4C-9CCD-6527852E324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gn="just">
            <a:lnSpc>
              <a:spcPct val="100000"/>
            </a:lnSpc>
          </a:pPr>
          <a:r>
            <a:rPr lang="en-RO" sz="2000" dirty="0">
              <a:latin typeface="Titillium Web" pitchFamily="2" charset="77"/>
            </a:rPr>
            <a:t>Simplifies the complex quantitative information</a:t>
          </a:r>
          <a:endParaRPr lang="en-GB" sz="2000" dirty="0">
            <a:latin typeface="Titillium Web" pitchFamily="2" charset="77"/>
          </a:endParaRP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46486F07-B62F-3D41-8999-E8F2D34FC118}">
      <dgm:prSet/>
      <dgm:spPr/>
      <dgm:t>
        <a:bodyPr/>
        <a:lstStyle/>
        <a:p>
          <a:pPr>
            <a:lnSpc>
              <a:spcPct val="100000"/>
            </a:lnSpc>
          </a:pPr>
          <a:r>
            <a:rPr lang="en-GB" dirty="0">
              <a:latin typeface="Titillium Web" pitchFamily="2" charset="77"/>
            </a:rPr>
            <a:t>More efficient </a:t>
          </a:r>
          <a:r>
            <a:rPr lang="en-GB" dirty="0" err="1">
              <a:latin typeface="Titillium Web" pitchFamily="2" charset="77"/>
            </a:rPr>
            <a:t>coomunication</a:t>
          </a:r>
          <a:endParaRPr lang="en-GB" dirty="0">
            <a:latin typeface="Titillium Web" pitchFamily="2" charset="77"/>
          </a:endParaRPr>
        </a:p>
      </dgm:t>
    </dgm:pt>
    <dgm:pt modelId="{C7B37416-8238-5140-A2EC-46D07208F478}" type="parTrans" cxnId="{2592F19F-FC16-7740-B134-FA83393F8446}">
      <dgm:prSet/>
      <dgm:spPr/>
      <dgm:t>
        <a:bodyPr/>
        <a:lstStyle/>
        <a:p>
          <a:endParaRPr lang="en-GB"/>
        </a:p>
      </dgm:t>
    </dgm:pt>
    <dgm:pt modelId="{E3620DE1-C290-AA4F-931F-1DC96A4A6111}" type="sibTrans" cxnId="{2592F19F-FC16-7740-B134-FA83393F8446}">
      <dgm:prSet/>
      <dgm:spPr/>
      <dgm:t>
        <a:bodyPr/>
        <a:lstStyle/>
        <a:p>
          <a:endParaRPr lang="en-GB"/>
        </a:p>
      </dgm:t>
    </dgm:pt>
    <dgm:pt modelId="{39061010-3789-944B-9249-FF45C30270B9}">
      <dgm:prSet custT="1"/>
      <dgm:spPr/>
      <dgm:t>
        <a:bodyPr/>
        <a:lstStyle/>
        <a:p>
          <a:pPr>
            <a:lnSpc>
              <a:spcPct val="100000"/>
            </a:lnSpc>
          </a:pPr>
          <a:r>
            <a:rPr lang="en-RO" sz="2000" dirty="0">
              <a:latin typeface="Titillium Web" pitchFamily="2" charset="77"/>
            </a:rPr>
            <a:t>Identifies the areas for improv</a:t>
          </a:r>
          <a:r>
            <a:rPr lang="en-GB" sz="2000" dirty="0">
              <a:latin typeface="Titillium Web" pitchFamily="2" charset="77"/>
            </a:rPr>
            <a:t>e</a:t>
          </a:r>
          <a:r>
            <a:rPr lang="en-RO" sz="2000" dirty="0">
              <a:latin typeface="Titillium Web" pitchFamily="2" charset="77"/>
            </a:rPr>
            <a:t>ment</a:t>
          </a:r>
          <a:endParaRPr lang="en-GB" sz="2000" dirty="0">
            <a:latin typeface="Titillium Web" pitchFamily="2" charset="77"/>
          </a:endParaRPr>
        </a:p>
      </dgm:t>
    </dgm:pt>
    <dgm:pt modelId="{E3BD718C-5294-CE45-A979-53D68C2793F1}" type="parTrans" cxnId="{5ADA24EB-1AC6-0F40-87F8-9F616F7C4DF0}">
      <dgm:prSet/>
      <dgm:spPr/>
      <dgm:t>
        <a:bodyPr/>
        <a:lstStyle/>
        <a:p>
          <a:endParaRPr lang="en-GB"/>
        </a:p>
      </dgm:t>
    </dgm:pt>
    <dgm:pt modelId="{E80B7C6F-7694-DC48-ACDF-E5CDDDA9BE28}" type="sibTrans" cxnId="{5ADA24EB-1AC6-0F40-87F8-9F616F7C4DF0}">
      <dgm:prSet/>
      <dgm:spPr/>
      <dgm:t>
        <a:bodyPr/>
        <a:lstStyle/>
        <a:p>
          <a:endParaRPr lang="en-GB"/>
        </a:p>
      </dgm:t>
    </dgm:pt>
    <dgm:pt modelId="{E824CDB8-9855-FE4E-9620-694481C08B38}">
      <dgm:prSet custT="1"/>
      <dgm:spPr/>
      <dgm:t>
        <a:bodyPr/>
        <a:lstStyle/>
        <a:p>
          <a:pPr>
            <a:lnSpc>
              <a:spcPct val="100000"/>
            </a:lnSpc>
          </a:pPr>
          <a:r>
            <a:rPr lang="en-GB" sz="2000" dirty="0">
              <a:latin typeface="Titillium Web" pitchFamily="2" charset="77"/>
            </a:rPr>
            <a:t>Improved decision-making</a:t>
          </a:r>
        </a:p>
      </dgm:t>
    </dgm:pt>
    <dgm:pt modelId="{33D05359-9813-764B-8D0F-EFFB7FFE16E6}" type="parTrans" cxnId="{E8F7D085-B6C1-7F40-A67E-BB00C86B5A93}">
      <dgm:prSet/>
      <dgm:spPr/>
      <dgm:t>
        <a:bodyPr/>
        <a:lstStyle/>
        <a:p>
          <a:endParaRPr lang="en-GB"/>
        </a:p>
      </dgm:t>
    </dgm:pt>
    <dgm:pt modelId="{0E0953F7-DE97-EC4D-9B0B-7BF4D1D3C15C}" type="sibTrans" cxnId="{E8F7D085-B6C1-7F40-A67E-BB00C86B5A93}">
      <dgm:prSet/>
      <dgm:spPr/>
      <dgm:t>
        <a:bodyPr/>
        <a:lstStyle/>
        <a:p>
          <a:endParaRPr lang="en-GB"/>
        </a:p>
      </dgm:t>
    </dgm:pt>
    <dgm:pt modelId="{2D30F136-239B-DC47-99A9-C6EFC2B9BE30}">
      <dgm:prSet custT="1"/>
      <dgm:spPr/>
      <dgm:t>
        <a:bodyPr/>
        <a:lstStyle/>
        <a:p>
          <a:pPr>
            <a:lnSpc>
              <a:spcPct val="100000"/>
            </a:lnSpc>
          </a:pPr>
          <a:r>
            <a:rPr lang="en-RO" sz="2000" kern="1200" dirty="0">
              <a:solidFill>
                <a:prstClr val="black">
                  <a:hueOff val="0"/>
                  <a:satOff val="0"/>
                  <a:lumOff val="0"/>
                  <a:alphaOff val="0"/>
                </a:prstClr>
              </a:solidFill>
              <a:latin typeface="Titillium Web" pitchFamily="2" charset="77"/>
              <a:ea typeface="+mn-ea"/>
              <a:cs typeface="+mn-cs"/>
            </a:rPr>
            <a:t>Identifies new or hidden patterns</a:t>
          </a:r>
          <a:endParaRPr lang="en-GB" sz="2000" kern="1200" dirty="0">
            <a:solidFill>
              <a:prstClr val="black">
                <a:hueOff val="0"/>
                <a:satOff val="0"/>
                <a:lumOff val="0"/>
                <a:alphaOff val="0"/>
              </a:prstClr>
            </a:solidFill>
            <a:latin typeface="Titillium Web" pitchFamily="2" charset="77"/>
            <a:ea typeface="+mn-ea"/>
            <a:cs typeface="+mn-cs"/>
          </a:endParaRPr>
        </a:p>
      </dgm:t>
    </dgm:pt>
    <dgm:pt modelId="{CF342128-3663-7A45-933E-96EEB6C573D6}" type="parTrans" cxnId="{03A57CB8-63B0-3A41-AE66-6DAF204A204C}">
      <dgm:prSet/>
      <dgm:spPr/>
      <dgm:t>
        <a:bodyPr/>
        <a:lstStyle/>
        <a:p>
          <a:endParaRPr lang="en-GB"/>
        </a:p>
      </dgm:t>
    </dgm:pt>
    <dgm:pt modelId="{8FF70833-30C7-734F-BA9F-7CA80284BF5B}" type="sibTrans" cxnId="{03A57CB8-63B0-3A41-AE66-6DAF204A204C}">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5"/>
      <dgm:spPr/>
    </dgm:pt>
    <dgm:pt modelId="{B5B8A3DE-FA37-4099-BE58-2AC189A30973}" type="pres">
      <dgm:prSet presAssocID="{07F2EE78-F4B9-4A4E-BDC4-F4B656463B13}" presName="iconRect" presStyleLbl="node1" presStyleIdx="0" presStyleCnt="5"/>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5">
        <dgm:presLayoutVars>
          <dgm:chMax val="0"/>
          <dgm:chPref val="0"/>
        </dgm:presLayoutVars>
      </dgm:prSet>
      <dgm:spPr/>
    </dgm:pt>
    <dgm:pt modelId="{570D93D6-2581-1047-9E88-A6E7AA920F8A}" type="pres">
      <dgm:prSet presAssocID="{D561AB8D-44F7-43C8-8776-486D9735DB2D}" presName="sibTrans" presStyleCnt="0"/>
      <dgm:spPr/>
    </dgm:pt>
    <dgm:pt modelId="{91F9165F-FCF5-CF45-8CF7-32BA93B81440}" type="pres">
      <dgm:prSet presAssocID="{46486F07-B62F-3D41-8999-E8F2D34FC118}" presName="compNode" presStyleCnt="0"/>
      <dgm:spPr/>
    </dgm:pt>
    <dgm:pt modelId="{83566EDC-07BB-7C45-9689-01CE0AA7CD89}" type="pres">
      <dgm:prSet presAssocID="{46486F07-B62F-3D41-8999-E8F2D34FC118}" presName="bgRect" presStyleLbl="bgShp" presStyleIdx="1" presStyleCnt="5"/>
      <dgm:spPr/>
    </dgm:pt>
    <dgm:pt modelId="{D11773D9-DE32-BE4D-9CD8-FDC1C977FA4D}" type="pres">
      <dgm:prSet presAssocID="{46486F07-B62F-3D41-8999-E8F2D34FC118}" presName="iconRect" presStyleLbl="node1" presStyleIdx="1" presStyleCnt="5"/>
      <dgm:spPr>
        <a:blipFill rotWithShape="1">
          <a:blip xmlns:r="http://schemas.openxmlformats.org/officeDocument/2006/relationships" r:embed="rId2"/>
          <a:srcRect/>
          <a:stretch>
            <a:fillRect l="-6000" r="-6000"/>
          </a:stretch>
        </a:blipFill>
      </dgm:spPr>
    </dgm:pt>
    <dgm:pt modelId="{8E7E2E33-47BE-1E4F-A0A4-2800FCBF8DD0}" type="pres">
      <dgm:prSet presAssocID="{46486F07-B62F-3D41-8999-E8F2D34FC118}" presName="spaceRect" presStyleCnt="0"/>
      <dgm:spPr/>
    </dgm:pt>
    <dgm:pt modelId="{91AD222C-72CE-6C4A-83E7-64B5390E9144}" type="pres">
      <dgm:prSet presAssocID="{46486F07-B62F-3D41-8999-E8F2D34FC118}" presName="parTx" presStyleLbl="revTx" presStyleIdx="1" presStyleCnt="5">
        <dgm:presLayoutVars>
          <dgm:chMax val="0"/>
          <dgm:chPref val="0"/>
        </dgm:presLayoutVars>
      </dgm:prSet>
      <dgm:spPr/>
    </dgm:pt>
    <dgm:pt modelId="{46F5F388-ABAC-F443-86BD-17EBA28E79E7}" type="pres">
      <dgm:prSet presAssocID="{E3620DE1-C290-AA4F-931F-1DC96A4A6111}" presName="sibTrans" presStyleCnt="0"/>
      <dgm:spPr/>
    </dgm:pt>
    <dgm:pt modelId="{B74DDBC3-E122-4142-B6D1-00ACADA6C825}" type="pres">
      <dgm:prSet presAssocID="{39061010-3789-944B-9249-FF45C30270B9}" presName="compNode" presStyleCnt="0"/>
      <dgm:spPr/>
    </dgm:pt>
    <dgm:pt modelId="{302D806B-AEAA-9B4D-BADB-AB10C5C22DAA}" type="pres">
      <dgm:prSet presAssocID="{39061010-3789-944B-9249-FF45C30270B9}" presName="bgRect" presStyleLbl="bgShp" presStyleIdx="2" presStyleCnt="5"/>
      <dgm:spPr/>
    </dgm:pt>
    <dgm:pt modelId="{D079FB8B-D8D8-024B-B842-7706772DF58A}" type="pres">
      <dgm:prSet presAssocID="{39061010-3789-944B-9249-FF45C30270B9}" presName="iconRect" presStyleLbl="node1" presStyleIdx="2" presStyleCnt="5"/>
      <dgm:spPr>
        <a:blipFill rotWithShape="1">
          <a:blip xmlns:r="http://schemas.openxmlformats.org/officeDocument/2006/relationships" r:embed="rId3"/>
          <a:srcRect/>
          <a:stretch>
            <a:fillRect/>
          </a:stretch>
        </a:blipFill>
      </dgm:spPr>
    </dgm:pt>
    <dgm:pt modelId="{DFFCCFA9-3253-D841-96DC-FEEB4E139C00}" type="pres">
      <dgm:prSet presAssocID="{39061010-3789-944B-9249-FF45C30270B9}" presName="spaceRect" presStyleCnt="0"/>
      <dgm:spPr/>
    </dgm:pt>
    <dgm:pt modelId="{C443197B-44A8-7644-8226-D49E9C5E8DEF}" type="pres">
      <dgm:prSet presAssocID="{39061010-3789-944B-9249-FF45C30270B9}" presName="parTx" presStyleLbl="revTx" presStyleIdx="2" presStyleCnt="5">
        <dgm:presLayoutVars>
          <dgm:chMax val="0"/>
          <dgm:chPref val="0"/>
        </dgm:presLayoutVars>
      </dgm:prSet>
      <dgm:spPr/>
    </dgm:pt>
    <dgm:pt modelId="{3C6462DF-FC1A-9E44-8223-126FC0559A2A}" type="pres">
      <dgm:prSet presAssocID="{E80B7C6F-7694-DC48-ACDF-E5CDDDA9BE28}" presName="sibTrans" presStyleCnt="0"/>
      <dgm:spPr/>
    </dgm:pt>
    <dgm:pt modelId="{CBE603D5-400A-CE4C-852E-2041E1666156}" type="pres">
      <dgm:prSet presAssocID="{E824CDB8-9855-FE4E-9620-694481C08B38}" presName="compNode" presStyleCnt="0"/>
      <dgm:spPr/>
    </dgm:pt>
    <dgm:pt modelId="{46E3D60E-39E7-ED4C-B6E2-0BDA74DAA96C}" type="pres">
      <dgm:prSet presAssocID="{E824CDB8-9855-FE4E-9620-694481C08B38}" presName="bgRect" presStyleLbl="bgShp" presStyleIdx="3" presStyleCnt="5"/>
      <dgm:spPr/>
    </dgm:pt>
    <dgm:pt modelId="{BBC1E3D4-6AEC-EA42-9F99-3701AEE3E0D0}" type="pres">
      <dgm:prSet presAssocID="{E824CDB8-9855-FE4E-9620-694481C08B38}" presName="iconRect" presStyleLbl="node1" presStyleIdx="3" presStyleCnt="5"/>
      <dgm:spPr>
        <a:blipFill rotWithShape="1">
          <a:blip xmlns:r="http://schemas.openxmlformats.org/officeDocument/2006/relationships" r:embed="rId4"/>
          <a:srcRect/>
          <a:stretch>
            <a:fillRect l="-1000" r="-1000"/>
          </a:stretch>
        </a:blipFill>
      </dgm:spPr>
    </dgm:pt>
    <dgm:pt modelId="{E7AB47D3-BF77-D44A-8948-7630347D73E1}" type="pres">
      <dgm:prSet presAssocID="{E824CDB8-9855-FE4E-9620-694481C08B38}" presName="spaceRect" presStyleCnt="0"/>
      <dgm:spPr/>
    </dgm:pt>
    <dgm:pt modelId="{D9140727-387F-5E4C-9CCD-6527852E324E}" type="pres">
      <dgm:prSet presAssocID="{E824CDB8-9855-FE4E-9620-694481C08B38}" presName="parTx" presStyleLbl="revTx" presStyleIdx="3" presStyleCnt="5">
        <dgm:presLayoutVars>
          <dgm:chMax val="0"/>
          <dgm:chPref val="0"/>
        </dgm:presLayoutVars>
      </dgm:prSet>
      <dgm:spPr/>
    </dgm:pt>
    <dgm:pt modelId="{30E1E071-E0D2-1245-9B37-3E82960FD723}" type="pres">
      <dgm:prSet presAssocID="{0E0953F7-DE97-EC4D-9B0B-7BF4D1D3C15C}" presName="sibTrans" presStyleCnt="0"/>
      <dgm:spPr/>
    </dgm:pt>
    <dgm:pt modelId="{38A369A1-E971-0944-ADAA-BADA22E1F352}" type="pres">
      <dgm:prSet presAssocID="{2D30F136-239B-DC47-99A9-C6EFC2B9BE30}" presName="compNode" presStyleCnt="0"/>
      <dgm:spPr/>
    </dgm:pt>
    <dgm:pt modelId="{D1681A38-B9D8-884C-8769-4F7BD0319894}" type="pres">
      <dgm:prSet presAssocID="{2D30F136-239B-DC47-99A9-C6EFC2B9BE30}" presName="bgRect" presStyleLbl="bgShp" presStyleIdx="4" presStyleCnt="5" custLinFactNeighborX="-4554" custLinFactNeighborY="50470"/>
      <dgm:spPr/>
    </dgm:pt>
    <dgm:pt modelId="{2151D58F-0644-FB45-A6BA-27C59C7BCB7F}" type="pres">
      <dgm:prSet presAssocID="{2D30F136-239B-DC47-99A9-C6EFC2B9BE30}" presName="iconRect" presStyleLbl="node1" presStyleIdx="4" presStyleCnt="5"/>
      <dgm:spPr>
        <a:blipFill rotWithShape="1">
          <a:blip xmlns:r="http://schemas.openxmlformats.org/officeDocument/2006/relationships" r:embed="rId5"/>
          <a:srcRect/>
          <a:stretch>
            <a:fillRect l="-17000" r="-17000"/>
          </a:stretch>
        </a:blipFill>
      </dgm:spPr>
    </dgm:pt>
    <dgm:pt modelId="{D3E1E8EB-CE5D-3A49-97DA-1D6C7D942439}" type="pres">
      <dgm:prSet presAssocID="{2D30F136-239B-DC47-99A9-C6EFC2B9BE30}" presName="spaceRect" presStyleCnt="0"/>
      <dgm:spPr/>
    </dgm:pt>
    <dgm:pt modelId="{414CFD07-3232-4646-9CDA-2F2622084C77}" type="pres">
      <dgm:prSet presAssocID="{2D30F136-239B-DC47-99A9-C6EFC2B9BE30}" presName="parTx" presStyleLbl="revTx" presStyleIdx="4" presStyleCnt="5">
        <dgm:presLayoutVars>
          <dgm:chMax val="0"/>
          <dgm:chPref val="0"/>
        </dgm:presLayoutVars>
      </dgm:prSet>
      <dgm:spPr/>
    </dgm:pt>
  </dgm:ptLst>
  <dgm:cxnLst>
    <dgm:cxn modelId="{532B342C-509D-ED4E-8624-F73C67A12C8B}" type="presOf" srcId="{E824CDB8-9855-FE4E-9620-694481C08B38}" destId="{D9140727-387F-5E4C-9CCD-6527852E324E}" srcOrd="0" destOrd="0" presId="urn:microsoft.com/office/officeart/2018/2/layout/IconVerticalSolidList"/>
    <dgm:cxn modelId="{4F81533E-4AA3-AD49-A553-F67BB90FBB6D}" type="presOf" srcId="{46486F07-B62F-3D41-8999-E8F2D34FC118}" destId="{91AD222C-72CE-6C4A-83E7-64B5390E9144}" srcOrd="0" destOrd="0" presId="urn:microsoft.com/office/officeart/2018/2/layout/IconVerticalSolidList"/>
    <dgm:cxn modelId="{789B6952-F76E-094F-BFAB-1C94CE92B4C0}" type="presOf" srcId="{2D30F136-239B-DC47-99A9-C6EFC2B9BE30}" destId="{414CFD07-3232-4646-9CDA-2F2622084C77}" srcOrd="0" destOrd="0" presId="urn:microsoft.com/office/officeart/2018/2/layout/IconVerticalSolidList"/>
    <dgm:cxn modelId="{D0DC097E-7F02-374D-BB9A-DD14C73F920A}" type="presOf" srcId="{39061010-3789-944B-9249-FF45C30270B9}" destId="{C443197B-44A8-7644-8226-D49E9C5E8DEF}" srcOrd="0" destOrd="0" presId="urn:microsoft.com/office/officeart/2018/2/layout/IconVerticalSolidList"/>
    <dgm:cxn modelId="{E8F7D085-B6C1-7F40-A67E-BB00C86B5A93}" srcId="{20B79438-B3E2-4C2B-979F-380153CA198C}" destId="{E824CDB8-9855-FE4E-9620-694481C08B38}" srcOrd="3" destOrd="0" parTransId="{33D05359-9813-764B-8D0F-EFFB7FFE16E6}" sibTransId="{0E0953F7-DE97-EC4D-9B0B-7BF4D1D3C15C}"/>
    <dgm:cxn modelId="{2592F19F-FC16-7740-B134-FA83393F8446}" srcId="{20B79438-B3E2-4C2B-979F-380153CA198C}" destId="{46486F07-B62F-3D41-8999-E8F2D34FC118}" srcOrd="1" destOrd="0" parTransId="{C7B37416-8238-5140-A2EC-46D07208F478}" sibTransId="{E3620DE1-C290-AA4F-931F-1DC96A4A6111}"/>
    <dgm:cxn modelId="{03A57CB8-63B0-3A41-AE66-6DAF204A204C}" srcId="{20B79438-B3E2-4C2B-979F-380153CA198C}" destId="{2D30F136-239B-DC47-99A9-C6EFC2B9BE30}" srcOrd="4" destOrd="0" parTransId="{CF342128-3663-7A45-933E-96EEB6C573D6}" sibTransId="{8FF70833-30C7-734F-BA9F-7CA80284BF5B}"/>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5ADA24EB-1AC6-0F40-87F8-9F616F7C4DF0}" srcId="{20B79438-B3E2-4C2B-979F-380153CA198C}" destId="{39061010-3789-944B-9249-FF45C30270B9}" srcOrd="2" destOrd="0" parTransId="{E3BD718C-5294-CE45-A979-53D68C2793F1}" sibTransId="{E80B7C6F-7694-DC48-ACDF-E5CDDDA9BE28}"/>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FEE2298-B937-6440-9A8D-E105D0E32240}" type="presParOf" srcId="{2F00CC27-692F-4E7A-8527-A25D4FA4CE79}" destId="{570D93D6-2581-1047-9E88-A6E7AA920F8A}" srcOrd="1" destOrd="0" presId="urn:microsoft.com/office/officeart/2018/2/layout/IconVerticalSolidList"/>
    <dgm:cxn modelId="{54B06AC4-BF7C-5644-89F4-082E4195ED22}" type="presParOf" srcId="{2F00CC27-692F-4E7A-8527-A25D4FA4CE79}" destId="{91F9165F-FCF5-CF45-8CF7-32BA93B81440}" srcOrd="2" destOrd="0" presId="urn:microsoft.com/office/officeart/2018/2/layout/IconVerticalSolidList"/>
    <dgm:cxn modelId="{1243130E-ECD9-DF4B-8A3D-56CCB0F26848}" type="presParOf" srcId="{91F9165F-FCF5-CF45-8CF7-32BA93B81440}" destId="{83566EDC-07BB-7C45-9689-01CE0AA7CD89}" srcOrd="0" destOrd="0" presId="urn:microsoft.com/office/officeart/2018/2/layout/IconVerticalSolidList"/>
    <dgm:cxn modelId="{76C94769-0269-DB4E-9E5E-C7E24524FE83}" type="presParOf" srcId="{91F9165F-FCF5-CF45-8CF7-32BA93B81440}" destId="{D11773D9-DE32-BE4D-9CD8-FDC1C977FA4D}" srcOrd="1" destOrd="0" presId="urn:microsoft.com/office/officeart/2018/2/layout/IconVerticalSolidList"/>
    <dgm:cxn modelId="{906A2074-2CE7-1C4A-AD9E-921D48CF8F93}" type="presParOf" srcId="{91F9165F-FCF5-CF45-8CF7-32BA93B81440}" destId="{8E7E2E33-47BE-1E4F-A0A4-2800FCBF8DD0}" srcOrd="2" destOrd="0" presId="urn:microsoft.com/office/officeart/2018/2/layout/IconVerticalSolidList"/>
    <dgm:cxn modelId="{23B180A1-7D5E-3440-A517-58041CE09371}" type="presParOf" srcId="{91F9165F-FCF5-CF45-8CF7-32BA93B81440}" destId="{91AD222C-72CE-6C4A-83E7-64B5390E9144}" srcOrd="3" destOrd="0" presId="urn:microsoft.com/office/officeart/2018/2/layout/IconVerticalSolidList"/>
    <dgm:cxn modelId="{A56926C9-D726-CF40-AFF8-8E6B86CCB0C7}" type="presParOf" srcId="{2F00CC27-692F-4E7A-8527-A25D4FA4CE79}" destId="{46F5F388-ABAC-F443-86BD-17EBA28E79E7}" srcOrd="3" destOrd="0" presId="urn:microsoft.com/office/officeart/2018/2/layout/IconVerticalSolidList"/>
    <dgm:cxn modelId="{C32014C9-9AF6-BE4D-8D46-77AB16C71F89}" type="presParOf" srcId="{2F00CC27-692F-4E7A-8527-A25D4FA4CE79}" destId="{B74DDBC3-E122-4142-B6D1-00ACADA6C825}" srcOrd="4" destOrd="0" presId="urn:microsoft.com/office/officeart/2018/2/layout/IconVerticalSolidList"/>
    <dgm:cxn modelId="{3683193D-80CB-4B49-ABD8-60CFCC9243F1}" type="presParOf" srcId="{B74DDBC3-E122-4142-B6D1-00ACADA6C825}" destId="{302D806B-AEAA-9B4D-BADB-AB10C5C22DAA}" srcOrd="0" destOrd="0" presId="urn:microsoft.com/office/officeart/2018/2/layout/IconVerticalSolidList"/>
    <dgm:cxn modelId="{F764D4F6-7C49-3642-BD2A-0F24EB7E7B3C}" type="presParOf" srcId="{B74DDBC3-E122-4142-B6D1-00ACADA6C825}" destId="{D079FB8B-D8D8-024B-B842-7706772DF58A}" srcOrd="1" destOrd="0" presId="urn:microsoft.com/office/officeart/2018/2/layout/IconVerticalSolidList"/>
    <dgm:cxn modelId="{6569C34C-4629-5C4E-90EB-43192701AF61}" type="presParOf" srcId="{B74DDBC3-E122-4142-B6D1-00ACADA6C825}" destId="{DFFCCFA9-3253-D841-96DC-FEEB4E139C00}" srcOrd="2" destOrd="0" presId="urn:microsoft.com/office/officeart/2018/2/layout/IconVerticalSolidList"/>
    <dgm:cxn modelId="{16A5B880-2087-6148-A3DD-ECBDCC31D5A9}" type="presParOf" srcId="{B74DDBC3-E122-4142-B6D1-00ACADA6C825}" destId="{C443197B-44A8-7644-8226-D49E9C5E8DEF}" srcOrd="3" destOrd="0" presId="urn:microsoft.com/office/officeart/2018/2/layout/IconVerticalSolidList"/>
    <dgm:cxn modelId="{96B6B83D-34F6-3042-BFD2-03AED1A77DAF}" type="presParOf" srcId="{2F00CC27-692F-4E7A-8527-A25D4FA4CE79}" destId="{3C6462DF-FC1A-9E44-8223-126FC0559A2A}" srcOrd="5" destOrd="0" presId="urn:microsoft.com/office/officeart/2018/2/layout/IconVerticalSolidList"/>
    <dgm:cxn modelId="{BE5A493F-59F3-C24D-8C46-2E6D32E7368B}" type="presParOf" srcId="{2F00CC27-692F-4E7A-8527-A25D4FA4CE79}" destId="{CBE603D5-400A-CE4C-852E-2041E1666156}" srcOrd="6" destOrd="0" presId="urn:microsoft.com/office/officeart/2018/2/layout/IconVerticalSolidList"/>
    <dgm:cxn modelId="{2F532909-9CA3-BB42-B777-039D6BBF3BC9}" type="presParOf" srcId="{CBE603D5-400A-CE4C-852E-2041E1666156}" destId="{46E3D60E-39E7-ED4C-B6E2-0BDA74DAA96C}" srcOrd="0" destOrd="0" presId="urn:microsoft.com/office/officeart/2018/2/layout/IconVerticalSolidList"/>
    <dgm:cxn modelId="{F8BE83D9-8FF8-FD46-A62E-D7B3FABBA786}" type="presParOf" srcId="{CBE603D5-400A-CE4C-852E-2041E1666156}" destId="{BBC1E3D4-6AEC-EA42-9F99-3701AEE3E0D0}" srcOrd="1" destOrd="0" presId="urn:microsoft.com/office/officeart/2018/2/layout/IconVerticalSolidList"/>
    <dgm:cxn modelId="{74120150-2B70-3844-B47E-60C0558C7BA6}" type="presParOf" srcId="{CBE603D5-400A-CE4C-852E-2041E1666156}" destId="{E7AB47D3-BF77-D44A-8948-7630347D73E1}" srcOrd="2" destOrd="0" presId="urn:microsoft.com/office/officeart/2018/2/layout/IconVerticalSolidList"/>
    <dgm:cxn modelId="{4C474B51-6193-1F48-9DDD-3668A1BE8E87}" type="presParOf" srcId="{CBE603D5-400A-CE4C-852E-2041E1666156}" destId="{D9140727-387F-5E4C-9CCD-6527852E324E}" srcOrd="3" destOrd="0" presId="urn:microsoft.com/office/officeart/2018/2/layout/IconVerticalSolidList"/>
    <dgm:cxn modelId="{F5DB72CF-6751-AD45-98B6-D3225BC94EDB}" type="presParOf" srcId="{2F00CC27-692F-4E7A-8527-A25D4FA4CE79}" destId="{30E1E071-E0D2-1245-9B37-3E82960FD723}" srcOrd="7" destOrd="0" presId="urn:microsoft.com/office/officeart/2018/2/layout/IconVerticalSolidList"/>
    <dgm:cxn modelId="{6D7063D0-D50B-4848-A080-48DF8093C489}" type="presParOf" srcId="{2F00CC27-692F-4E7A-8527-A25D4FA4CE79}" destId="{38A369A1-E971-0944-ADAA-BADA22E1F352}" srcOrd="8" destOrd="0" presId="urn:microsoft.com/office/officeart/2018/2/layout/IconVerticalSolidList"/>
    <dgm:cxn modelId="{87A25775-D488-2141-BADF-328C458776E3}" type="presParOf" srcId="{38A369A1-E971-0944-ADAA-BADA22E1F352}" destId="{D1681A38-B9D8-884C-8769-4F7BD0319894}" srcOrd="0" destOrd="0" presId="urn:microsoft.com/office/officeart/2018/2/layout/IconVerticalSolidList"/>
    <dgm:cxn modelId="{97243A1E-B699-1B4F-BA83-94561F9CBF41}" type="presParOf" srcId="{38A369A1-E971-0944-ADAA-BADA22E1F352}" destId="{2151D58F-0644-FB45-A6BA-27C59C7BCB7F}" srcOrd="1" destOrd="0" presId="urn:microsoft.com/office/officeart/2018/2/layout/IconVerticalSolidList"/>
    <dgm:cxn modelId="{CD43348B-3901-2842-B890-EC17625A29E4}" type="presParOf" srcId="{38A369A1-E971-0944-ADAA-BADA22E1F352}" destId="{D3E1E8EB-CE5D-3A49-97DA-1D6C7D942439}" srcOrd="2" destOrd="0" presId="urn:microsoft.com/office/officeart/2018/2/layout/IconVerticalSolidList"/>
    <dgm:cxn modelId="{DC99DBB9-05EB-F144-81FC-F9DF28DBBFA3}" type="presParOf" srcId="{38A369A1-E971-0944-ADAA-BADA22E1F352}" destId="{414CFD07-3232-4646-9CDA-2F2622084C7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gn="just">
            <a:lnSpc>
              <a:spcPct val="100000"/>
            </a:lnSpc>
          </a:pPr>
          <a:r>
            <a:rPr lang="en-RO" sz="2000" b="1" i="1" dirty="0">
              <a:latin typeface="Titillium Web" pitchFamily="2" charset="77"/>
              <a:ea typeface="Tahoma" panose="020B0604030504040204" pitchFamily="34" charset="0"/>
              <a:cs typeface="Tahoma" panose="020B0604030504040204" pitchFamily="34" charset="0"/>
            </a:rPr>
            <a:t>CLARITY</a:t>
          </a:r>
          <a:r>
            <a:rPr lang="en-RO" sz="2000" dirty="0">
              <a:latin typeface="Titillium Web" pitchFamily="2" charset="77"/>
              <a:ea typeface="Tahoma" panose="020B0604030504040204" pitchFamily="34" charset="0"/>
              <a:cs typeface="Tahoma" panose="020B0604030504040204" pitchFamily="34" charset="0"/>
            </a:rPr>
            <a:t> – dataset is complete and relevant. This enables the data scientist to use the new patterns yielded from the data</a:t>
          </a:r>
          <a:endParaRPr lang="en-US" sz="2000" dirty="0">
            <a:latin typeface="Titillium Web" pitchFamily="2" charset="77"/>
            <a:ea typeface="Tahoma" panose="020B0604030504040204" pitchFamily="34" charset="0"/>
            <a:cs typeface="Tahoma" panose="020B0604030504040204" pitchFamily="34" charset="0"/>
          </a:endParaRP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1"/>
      <dgm:spPr/>
    </dgm:pt>
    <dgm:pt modelId="{B5B8A3DE-FA37-4099-BE58-2AC189A30973}" type="pres">
      <dgm:prSet presAssocID="{07F2EE78-F4B9-4A4E-BDC4-F4B656463B13}" presName="iconRect" presStyleLbl="node1" presStyleIdx="0" presStyleCnt="1"/>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1">
        <dgm:presLayoutVars>
          <dgm:chMax val="0"/>
          <dgm:chPref val="0"/>
        </dgm:presLayoutVars>
      </dgm:prSet>
      <dgm:spPr/>
    </dgm:pt>
  </dgm:ptLst>
  <dgm:cxnLst>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RO" sz="2000" b="1" i="1" dirty="0">
              <a:latin typeface="Titillium Web" pitchFamily="2" charset="77"/>
              <a:ea typeface="Tahoma" panose="020B0604030504040204" pitchFamily="34" charset="0"/>
              <a:cs typeface="Tahoma" panose="020B0604030504040204" pitchFamily="34" charset="0"/>
            </a:rPr>
            <a:t>CLARITY</a:t>
          </a:r>
          <a:r>
            <a:rPr lang="en-RO" sz="2000" dirty="0">
              <a:latin typeface="Titillium Web" pitchFamily="2" charset="77"/>
              <a:ea typeface="Tahoma" panose="020B0604030504040204" pitchFamily="34" charset="0"/>
              <a:cs typeface="Tahoma" panose="020B0604030504040204" pitchFamily="34" charset="0"/>
            </a:rPr>
            <a:t> – dataset is complete and relevant. This enables the data scientist to use the new patterns yielded from the data</a:t>
          </a:r>
          <a:endParaRPr lang="en-US" sz="2000" dirty="0">
            <a:latin typeface=""/>
          </a:endParaRP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1082F67C-9473-534A-9BCA-2BC1CDB2B5DB}">
      <dgm:prSet custT="1"/>
      <dgm:spPr/>
      <dgm:t>
        <a:bodyPr/>
        <a:lstStyle/>
        <a:p>
          <a:pPr algn="just">
            <a:lnSpc>
              <a:spcPct val="100000"/>
            </a:lnSpc>
          </a:pPr>
          <a:r>
            <a:rPr lang="en-RO" sz="2000" b="1" i="1" dirty="0">
              <a:latin typeface="Titillium Web" pitchFamily="2" charset="77"/>
            </a:rPr>
            <a:t>ACURRACY</a:t>
          </a:r>
          <a:r>
            <a:rPr lang="en-RO" sz="2000" dirty="0">
              <a:latin typeface="Titillium Web" pitchFamily="2" charset="77"/>
            </a:rPr>
            <a:t> – ensure using appropriate graphical representations to convey the right message</a:t>
          </a:r>
          <a:endParaRPr lang="en-GB" sz="2000" dirty="0">
            <a:latin typeface="Titillium Web" pitchFamily="2" charset="77"/>
          </a:endParaRPr>
        </a:p>
      </dgm:t>
    </dgm:pt>
    <dgm:pt modelId="{43B83BDA-A663-544D-B20D-FA65099D3C5E}" type="parTrans" cxnId="{23C63D25-A0E9-4E4F-89C2-41691F9938FD}">
      <dgm:prSet/>
      <dgm:spPr/>
      <dgm:t>
        <a:bodyPr/>
        <a:lstStyle/>
        <a:p>
          <a:endParaRPr lang="en-GB"/>
        </a:p>
      </dgm:t>
    </dgm:pt>
    <dgm:pt modelId="{A78CD2C7-3719-E24A-966E-4AE8FC7D21E2}" type="sibTrans" cxnId="{23C63D25-A0E9-4E4F-89C2-41691F9938FD}">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2"/>
      <dgm:spPr/>
    </dgm:pt>
    <dgm:pt modelId="{B5B8A3DE-FA37-4099-BE58-2AC189A30973}" type="pres">
      <dgm:prSet presAssocID="{07F2EE78-F4B9-4A4E-BDC4-F4B656463B13}" presName="iconRect" presStyleLbl="node1" presStyleIdx="0" presStyleCnt="2"/>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2">
        <dgm:presLayoutVars>
          <dgm:chMax val="0"/>
          <dgm:chPref val="0"/>
        </dgm:presLayoutVars>
      </dgm:prSet>
      <dgm:spPr/>
    </dgm:pt>
    <dgm:pt modelId="{3BA00CBA-1CA7-014D-943F-31BCEDCB0925}" type="pres">
      <dgm:prSet presAssocID="{D561AB8D-44F7-43C8-8776-486D9735DB2D}" presName="sibTrans" presStyleCnt="0"/>
      <dgm:spPr/>
    </dgm:pt>
    <dgm:pt modelId="{C1584CD1-664F-9C49-8006-1B302DC59412}" type="pres">
      <dgm:prSet presAssocID="{1082F67C-9473-534A-9BCA-2BC1CDB2B5DB}" presName="compNode" presStyleCnt="0"/>
      <dgm:spPr/>
    </dgm:pt>
    <dgm:pt modelId="{13D5CFA4-AB27-8647-9DD3-0E798FA570EB}" type="pres">
      <dgm:prSet presAssocID="{1082F67C-9473-534A-9BCA-2BC1CDB2B5DB}" presName="bgRect" presStyleLbl="bgShp" presStyleIdx="1" presStyleCnt="2"/>
      <dgm:spPr/>
    </dgm:pt>
    <dgm:pt modelId="{DAF7975D-7AED-8747-8194-4A19D64D36B0}" type="pres">
      <dgm:prSet presAssocID="{1082F67C-9473-534A-9BCA-2BC1CDB2B5DB}" presName="iconRect" presStyleLbl="node1" presStyleIdx="1" presStyleCnt="2"/>
      <dgm:spPr>
        <a:blipFill rotWithShape="1">
          <a:blip xmlns:r="http://schemas.openxmlformats.org/officeDocument/2006/relationships" r:embed="rId2"/>
          <a:srcRect/>
          <a:stretch>
            <a:fillRect l="-6000" r="-6000"/>
          </a:stretch>
        </a:blipFill>
      </dgm:spPr>
    </dgm:pt>
    <dgm:pt modelId="{798EEDFD-A597-4644-B67D-CCFEC7069ED1}" type="pres">
      <dgm:prSet presAssocID="{1082F67C-9473-534A-9BCA-2BC1CDB2B5DB}" presName="spaceRect" presStyleCnt="0"/>
      <dgm:spPr/>
    </dgm:pt>
    <dgm:pt modelId="{C743C94E-0E4A-404E-829A-75C184256BF3}" type="pres">
      <dgm:prSet presAssocID="{1082F67C-9473-534A-9BCA-2BC1CDB2B5DB}" presName="parTx" presStyleLbl="revTx" presStyleIdx="1" presStyleCnt="2">
        <dgm:presLayoutVars>
          <dgm:chMax val="0"/>
          <dgm:chPref val="0"/>
        </dgm:presLayoutVars>
      </dgm:prSet>
      <dgm:spPr/>
    </dgm:pt>
  </dgm:ptLst>
  <dgm:cxnLst>
    <dgm:cxn modelId="{23C63D25-A0E9-4E4F-89C2-41691F9938FD}" srcId="{20B79438-B3E2-4C2B-979F-380153CA198C}" destId="{1082F67C-9473-534A-9BCA-2BC1CDB2B5DB}" srcOrd="1" destOrd="0" parTransId="{43B83BDA-A663-544D-B20D-FA65099D3C5E}" sibTransId="{A78CD2C7-3719-E24A-966E-4AE8FC7D21E2}"/>
    <dgm:cxn modelId="{4BC54975-E307-6843-BCC1-EBE260106800}" type="presOf" srcId="{1082F67C-9473-534A-9BCA-2BC1CDB2B5DB}" destId="{C743C94E-0E4A-404E-829A-75C184256BF3}" srcOrd="0" destOrd="0" presId="urn:microsoft.com/office/officeart/2018/2/layout/IconVerticalSolidList"/>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511EDE5-C9D9-BB43-909B-CA16AB92673B}" type="presParOf" srcId="{2F00CC27-692F-4E7A-8527-A25D4FA4CE79}" destId="{3BA00CBA-1CA7-014D-943F-31BCEDCB0925}" srcOrd="1" destOrd="0" presId="urn:microsoft.com/office/officeart/2018/2/layout/IconVerticalSolidList"/>
    <dgm:cxn modelId="{549F73D2-5E26-DE4E-9FB3-18CACE9952E3}" type="presParOf" srcId="{2F00CC27-692F-4E7A-8527-A25D4FA4CE79}" destId="{C1584CD1-664F-9C49-8006-1B302DC59412}" srcOrd="2" destOrd="0" presId="urn:microsoft.com/office/officeart/2018/2/layout/IconVerticalSolidList"/>
    <dgm:cxn modelId="{F223E0C1-851E-D242-8984-5ABF207003F2}" type="presParOf" srcId="{C1584CD1-664F-9C49-8006-1B302DC59412}" destId="{13D5CFA4-AB27-8647-9DD3-0E798FA570EB}" srcOrd="0" destOrd="0" presId="urn:microsoft.com/office/officeart/2018/2/layout/IconVerticalSolidList"/>
    <dgm:cxn modelId="{725687E7-0DC9-5248-87E8-5D3150024100}" type="presParOf" srcId="{C1584CD1-664F-9C49-8006-1B302DC59412}" destId="{DAF7975D-7AED-8747-8194-4A19D64D36B0}" srcOrd="1" destOrd="0" presId="urn:microsoft.com/office/officeart/2018/2/layout/IconVerticalSolidList"/>
    <dgm:cxn modelId="{BDC64E50-A664-C145-B713-A6BB0730B61B}" type="presParOf" srcId="{C1584CD1-664F-9C49-8006-1B302DC59412}" destId="{798EEDFD-A597-4644-B67D-CCFEC7069ED1}" srcOrd="2" destOrd="0" presId="urn:microsoft.com/office/officeart/2018/2/layout/IconVerticalSolidList"/>
    <dgm:cxn modelId="{A72CEA2F-F600-7E46-83F0-87D36DB9D9F8}" type="presParOf" srcId="{C1584CD1-664F-9C49-8006-1B302DC59412}" destId="{C743C94E-0E4A-404E-829A-75C184256BF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GB" sz="2000" dirty="0">
              <a:latin typeface="Titillium Web" pitchFamily="2" charset="77"/>
            </a:rPr>
            <a:t>There are two Notebook terms that we work with: cells and kernels </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FA5E5EA5-9B8B-3548-AA80-CC53B2EF51FD}">
      <dgm:prSet custT="1"/>
      <dgm:spPr/>
      <dgm:t>
        <a:bodyPr/>
        <a:lstStyle/>
        <a:p>
          <a:pPr>
            <a:lnSpc>
              <a:spcPct val="100000"/>
            </a:lnSpc>
          </a:pPr>
          <a:r>
            <a:rPr lang="en-GB" sz="2000" dirty="0">
              <a:latin typeface="Titillium Web" pitchFamily="2" charset="77"/>
            </a:rPr>
            <a:t>A </a:t>
          </a:r>
          <a:r>
            <a:rPr lang="en-GB" sz="2000" b="1" dirty="0">
              <a:latin typeface="Titillium Web" pitchFamily="2" charset="77"/>
            </a:rPr>
            <a:t>kernel</a:t>
          </a:r>
          <a:r>
            <a:rPr lang="en-GB" sz="2000" dirty="0">
              <a:latin typeface="Titillium Web" pitchFamily="2" charset="77"/>
            </a:rPr>
            <a:t> is a “computational engine” that executes the code contained in a notebook document.</a:t>
          </a:r>
        </a:p>
      </dgm:t>
    </dgm:pt>
    <dgm:pt modelId="{6168FAF7-26D1-C547-AD5A-40FB9924A510}" type="parTrans" cxnId="{87B677A2-97EF-A24B-A4EE-1CCB30F9DE5C}">
      <dgm:prSet/>
      <dgm:spPr/>
      <dgm:t>
        <a:bodyPr/>
        <a:lstStyle/>
        <a:p>
          <a:endParaRPr lang="en-GB"/>
        </a:p>
      </dgm:t>
    </dgm:pt>
    <dgm:pt modelId="{9CA0B36E-724F-4543-9331-3040D255C92D}" type="sibTrans" cxnId="{87B677A2-97EF-A24B-A4EE-1CCB30F9DE5C}">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2"/>
      <dgm:spPr/>
    </dgm:pt>
    <dgm:pt modelId="{B5B8A3DE-FA37-4099-BE58-2AC189A30973}" type="pres">
      <dgm:prSet presAssocID="{07F2EE78-F4B9-4A4E-BDC4-F4B656463B13}" presName="iconRect" presStyleLbl="node1" presStyleIdx="0" presStyleCnt="2"/>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2">
        <dgm:presLayoutVars>
          <dgm:chMax val="0"/>
          <dgm:chPref val="0"/>
        </dgm:presLayoutVars>
      </dgm:prSet>
      <dgm:spPr/>
    </dgm:pt>
    <dgm:pt modelId="{05654944-8E4E-C44B-AA13-C922BC4B5F30}" type="pres">
      <dgm:prSet presAssocID="{D561AB8D-44F7-43C8-8776-486D9735DB2D}" presName="sibTrans" presStyleCnt="0"/>
      <dgm:spPr/>
    </dgm:pt>
    <dgm:pt modelId="{676497D9-1C13-A340-8F1E-51B958D4858B}" type="pres">
      <dgm:prSet presAssocID="{FA5E5EA5-9B8B-3548-AA80-CC53B2EF51FD}" presName="compNode" presStyleCnt="0"/>
      <dgm:spPr/>
    </dgm:pt>
    <dgm:pt modelId="{828BFF23-9C7C-BF45-AF65-7152D8C23929}" type="pres">
      <dgm:prSet presAssocID="{FA5E5EA5-9B8B-3548-AA80-CC53B2EF51FD}" presName="bgRect" presStyleLbl="bgShp" presStyleIdx="1" presStyleCnt="2"/>
      <dgm:spPr/>
    </dgm:pt>
    <dgm:pt modelId="{DF64E27E-3A62-4547-86F8-09C6811B6F89}" type="pres">
      <dgm:prSet presAssocID="{FA5E5EA5-9B8B-3548-AA80-CC53B2EF51FD}" presName="iconRect" presStyleLbl="node1" presStyleIdx="1" presStyleCnt="2"/>
      <dgm:spPr>
        <a:blipFill rotWithShape="1">
          <a:blip xmlns:r="http://schemas.openxmlformats.org/officeDocument/2006/relationships" r:embed="rId2"/>
          <a:srcRect/>
          <a:stretch>
            <a:fillRect l="-6000" r="-6000"/>
          </a:stretch>
        </a:blipFill>
      </dgm:spPr>
    </dgm:pt>
    <dgm:pt modelId="{35937327-B909-3F4F-AAA0-49537DCD2FB1}" type="pres">
      <dgm:prSet presAssocID="{FA5E5EA5-9B8B-3548-AA80-CC53B2EF51FD}" presName="spaceRect" presStyleCnt="0"/>
      <dgm:spPr/>
    </dgm:pt>
    <dgm:pt modelId="{012220F6-8289-EF43-B420-797AB6C61BAB}" type="pres">
      <dgm:prSet presAssocID="{FA5E5EA5-9B8B-3548-AA80-CC53B2EF51FD}" presName="parTx" presStyleLbl="revTx" presStyleIdx="1" presStyleCnt="2">
        <dgm:presLayoutVars>
          <dgm:chMax val="0"/>
          <dgm:chPref val="0"/>
        </dgm:presLayoutVars>
      </dgm:prSet>
      <dgm:spPr/>
    </dgm:pt>
  </dgm:ptLst>
  <dgm:cxnLst>
    <dgm:cxn modelId="{87B677A2-97EF-A24B-A4EE-1CCB30F9DE5C}" srcId="{20B79438-B3E2-4C2B-979F-380153CA198C}" destId="{FA5E5EA5-9B8B-3548-AA80-CC53B2EF51FD}" srcOrd="1" destOrd="0" parTransId="{6168FAF7-26D1-C547-AD5A-40FB9924A510}" sibTransId="{9CA0B36E-724F-4543-9331-3040D255C92D}"/>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744797E8-45C5-EE4A-A538-C846E68ADAFB}" type="presOf" srcId="{FA5E5EA5-9B8B-3548-AA80-CC53B2EF51FD}" destId="{012220F6-8289-EF43-B420-797AB6C61BAB}" srcOrd="0" destOrd="0" presId="urn:microsoft.com/office/officeart/2018/2/layout/IconVerticalSolidList"/>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6555C126-504F-074F-B0B2-EE071EBDE513}" type="presParOf" srcId="{2F00CC27-692F-4E7A-8527-A25D4FA4CE79}" destId="{05654944-8E4E-C44B-AA13-C922BC4B5F30}" srcOrd="1" destOrd="0" presId="urn:microsoft.com/office/officeart/2018/2/layout/IconVerticalSolidList"/>
    <dgm:cxn modelId="{66CB6D23-66B3-164A-B3EC-EE6972900791}" type="presParOf" srcId="{2F00CC27-692F-4E7A-8527-A25D4FA4CE79}" destId="{676497D9-1C13-A340-8F1E-51B958D4858B}" srcOrd="2" destOrd="0" presId="urn:microsoft.com/office/officeart/2018/2/layout/IconVerticalSolidList"/>
    <dgm:cxn modelId="{A250810D-B309-BA41-AF31-E70D72A9C0A5}" type="presParOf" srcId="{676497D9-1C13-A340-8F1E-51B958D4858B}" destId="{828BFF23-9C7C-BF45-AF65-7152D8C23929}" srcOrd="0" destOrd="0" presId="urn:microsoft.com/office/officeart/2018/2/layout/IconVerticalSolidList"/>
    <dgm:cxn modelId="{E22D2148-8180-2B4F-A09C-49CE8124DB6A}" type="presParOf" srcId="{676497D9-1C13-A340-8F1E-51B958D4858B}" destId="{DF64E27E-3A62-4547-86F8-09C6811B6F89}" srcOrd="1" destOrd="0" presId="urn:microsoft.com/office/officeart/2018/2/layout/IconVerticalSolidList"/>
    <dgm:cxn modelId="{252AAFF3-AE57-9145-AA08-CDB25797B57C}" type="presParOf" srcId="{676497D9-1C13-A340-8F1E-51B958D4858B}" destId="{35937327-B909-3F4F-AAA0-49537DCD2FB1}" srcOrd="2" destOrd="0" presId="urn:microsoft.com/office/officeart/2018/2/layout/IconVerticalSolidList"/>
    <dgm:cxn modelId="{E75DCF41-4757-6A47-A111-0FDA7391365F}" type="presParOf" srcId="{676497D9-1C13-A340-8F1E-51B958D4858B}" destId="{012220F6-8289-EF43-B420-797AB6C61BA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RO" sz="2000" b="1" i="1" dirty="0">
              <a:latin typeface="Titillium Web" pitchFamily="2" charset="77"/>
              <a:ea typeface="Tahoma" panose="020B0604030504040204" pitchFamily="34" charset="0"/>
              <a:cs typeface="Tahoma" panose="020B0604030504040204" pitchFamily="34" charset="0"/>
            </a:rPr>
            <a:t>CLARITY</a:t>
          </a:r>
          <a:r>
            <a:rPr lang="en-RO" sz="2000" dirty="0">
              <a:latin typeface="Titillium Web" pitchFamily="2" charset="77"/>
              <a:ea typeface="Tahoma" panose="020B0604030504040204" pitchFamily="34" charset="0"/>
              <a:cs typeface="Tahoma" panose="020B0604030504040204" pitchFamily="34" charset="0"/>
            </a:rPr>
            <a:t> – dataset is complete and relevant. This enables the data scientist to use the new patterns yielded from the data</a:t>
          </a:r>
          <a:endParaRPr lang="en-US" sz="2000" dirty="0">
            <a:latin typeface=""/>
          </a:endParaRP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1082F67C-9473-534A-9BCA-2BC1CDB2B5DB}">
      <dgm:prSet custT="1"/>
      <dgm:spPr/>
      <dgm:t>
        <a:bodyPr/>
        <a:lstStyle/>
        <a:p>
          <a:pPr>
            <a:lnSpc>
              <a:spcPct val="100000"/>
            </a:lnSpc>
          </a:pPr>
          <a:r>
            <a:rPr lang="en-RO" sz="2000" b="1" i="1" dirty="0">
              <a:latin typeface="Titillium Web" pitchFamily="2" charset="77"/>
            </a:rPr>
            <a:t>ACURRACY</a:t>
          </a:r>
          <a:r>
            <a:rPr lang="en-RO" sz="2000" dirty="0">
              <a:latin typeface="Titillium Web" pitchFamily="2" charset="77"/>
            </a:rPr>
            <a:t> – ensure using appropriate graphical representations to convey the right message</a:t>
          </a:r>
          <a:endParaRPr lang="en-GB" sz="2000" dirty="0">
            <a:latin typeface="Titillium Web" pitchFamily="2" charset="77"/>
          </a:endParaRPr>
        </a:p>
      </dgm:t>
    </dgm:pt>
    <dgm:pt modelId="{43B83BDA-A663-544D-B20D-FA65099D3C5E}" type="parTrans" cxnId="{23C63D25-A0E9-4E4F-89C2-41691F9938FD}">
      <dgm:prSet/>
      <dgm:spPr/>
      <dgm:t>
        <a:bodyPr/>
        <a:lstStyle/>
        <a:p>
          <a:endParaRPr lang="en-GB"/>
        </a:p>
      </dgm:t>
    </dgm:pt>
    <dgm:pt modelId="{A78CD2C7-3719-E24A-966E-4AE8FC7D21E2}" type="sibTrans" cxnId="{23C63D25-A0E9-4E4F-89C2-41691F9938FD}">
      <dgm:prSet/>
      <dgm:spPr/>
      <dgm:t>
        <a:bodyPr/>
        <a:lstStyle/>
        <a:p>
          <a:endParaRPr lang="en-GB"/>
        </a:p>
      </dgm:t>
    </dgm:pt>
    <dgm:pt modelId="{B3FF3E7E-F98E-924F-9A15-2CDD9646D739}">
      <dgm:prSet custT="1"/>
      <dgm:spPr/>
      <dgm:t>
        <a:bodyPr/>
        <a:lstStyle/>
        <a:p>
          <a:pPr algn="just">
            <a:lnSpc>
              <a:spcPct val="100000"/>
            </a:lnSpc>
          </a:pPr>
          <a:r>
            <a:rPr lang="en-US" sz="2000" b="1" i="1" noProof="0" dirty="0">
              <a:latin typeface="Titillium Web" pitchFamily="2" charset="77"/>
            </a:rPr>
            <a:t>EFFICIENCY</a:t>
          </a:r>
          <a:r>
            <a:rPr lang="en-US" sz="2000" noProof="0" dirty="0">
              <a:latin typeface="Titillium Web" pitchFamily="2" charset="77"/>
            </a:rPr>
            <a:t> – efficient visualization technique that highlights all the data points</a:t>
          </a:r>
        </a:p>
      </dgm:t>
    </dgm:pt>
    <dgm:pt modelId="{AAEF6DEF-D3C6-8E4F-B613-1F28A85F32F0}" type="parTrans" cxnId="{6174169F-E0BC-1240-8990-03C7E7ACA1B1}">
      <dgm:prSet/>
      <dgm:spPr/>
      <dgm:t>
        <a:bodyPr/>
        <a:lstStyle/>
        <a:p>
          <a:endParaRPr lang="en-GB"/>
        </a:p>
      </dgm:t>
    </dgm:pt>
    <dgm:pt modelId="{3D373872-79DA-5543-9FDB-7C282E502AD0}" type="sibTrans" cxnId="{6174169F-E0BC-1240-8990-03C7E7ACA1B1}">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3"/>
      <dgm:spPr/>
    </dgm:pt>
    <dgm:pt modelId="{B5B8A3DE-FA37-4099-BE58-2AC189A30973}" type="pres">
      <dgm:prSet presAssocID="{07F2EE78-F4B9-4A4E-BDC4-F4B656463B13}" presName="iconRect" presStyleLbl="node1" presStyleIdx="0" presStyleCnt="3"/>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3">
        <dgm:presLayoutVars>
          <dgm:chMax val="0"/>
          <dgm:chPref val="0"/>
        </dgm:presLayoutVars>
      </dgm:prSet>
      <dgm:spPr/>
    </dgm:pt>
    <dgm:pt modelId="{3BA00CBA-1CA7-014D-943F-31BCEDCB0925}" type="pres">
      <dgm:prSet presAssocID="{D561AB8D-44F7-43C8-8776-486D9735DB2D}" presName="sibTrans" presStyleCnt="0"/>
      <dgm:spPr/>
    </dgm:pt>
    <dgm:pt modelId="{C1584CD1-664F-9C49-8006-1B302DC59412}" type="pres">
      <dgm:prSet presAssocID="{1082F67C-9473-534A-9BCA-2BC1CDB2B5DB}" presName="compNode" presStyleCnt="0"/>
      <dgm:spPr/>
    </dgm:pt>
    <dgm:pt modelId="{13D5CFA4-AB27-8647-9DD3-0E798FA570EB}" type="pres">
      <dgm:prSet presAssocID="{1082F67C-9473-534A-9BCA-2BC1CDB2B5DB}" presName="bgRect" presStyleLbl="bgShp" presStyleIdx="1" presStyleCnt="3"/>
      <dgm:spPr/>
    </dgm:pt>
    <dgm:pt modelId="{DAF7975D-7AED-8747-8194-4A19D64D36B0}" type="pres">
      <dgm:prSet presAssocID="{1082F67C-9473-534A-9BCA-2BC1CDB2B5DB}" presName="iconRect" presStyleLbl="node1" presStyleIdx="1" presStyleCnt="3"/>
      <dgm:spPr>
        <a:blipFill rotWithShape="1">
          <a:blip xmlns:r="http://schemas.openxmlformats.org/officeDocument/2006/relationships" r:embed="rId2"/>
          <a:srcRect/>
          <a:stretch>
            <a:fillRect l="-6000" r="-6000"/>
          </a:stretch>
        </a:blipFill>
      </dgm:spPr>
    </dgm:pt>
    <dgm:pt modelId="{798EEDFD-A597-4644-B67D-CCFEC7069ED1}" type="pres">
      <dgm:prSet presAssocID="{1082F67C-9473-534A-9BCA-2BC1CDB2B5DB}" presName="spaceRect" presStyleCnt="0"/>
      <dgm:spPr/>
    </dgm:pt>
    <dgm:pt modelId="{C743C94E-0E4A-404E-829A-75C184256BF3}" type="pres">
      <dgm:prSet presAssocID="{1082F67C-9473-534A-9BCA-2BC1CDB2B5DB}" presName="parTx" presStyleLbl="revTx" presStyleIdx="1" presStyleCnt="3">
        <dgm:presLayoutVars>
          <dgm:chMax val="0"/>
          <dgm:chPref val="0"/>
        </dgm:presLayoutVars>
      </dgm:prSet>
      <dgm:spPr/>
    </dgm:pt>
    <dgm:pt modelId="{D2183747-78F9-C34E-BF2A-8D69CA907F8B}" type="pres">
      <dgm:prSet presAssocID="{A78CD2C7-3719-E24A-966E-4AE8FC7D21E2}" presName="sibTrans" presStyleCnt="0"/>
      <dgm:spPr/>
    </dgm:pt>
    <dgm:pt modelId="{5F8527EB-94DD-DE42-827C-755335159674}" type="pres">
      <dgm:prSet presAssocID="{B3FF3E7E-F98E-924F-9A15-2CDD9646D739}" presName="compNode" presStyleCnt="0"/>
      <dgm:spPr/>
    </dgm:pt>
    <dgm:pt modelId="{4EDA3232-4518-F741-81FE-3D68221ADEAA}" type="pres">
      <dgm:prSet presAssocID="{B3FF3E7E-F98E-924F-9A15-2CDD9646D739}" presName="bgRect" presStyleLbl="bgShp" presStyleIdx="2" presStyleCnt="3"/>
      <dgm:spPr/>
    </dgm:pt>
    <dgm:pt modelId="{7BB5B3AD-D211-654D-9890-C8DF2DAA37D8}" type="pres">
      <dgm:prSet presAssocID="{B3FF3E7E-F98E-924F-9A15-2CDD9646D739}" presName="iconRect" presStyleLbl="node1" presStyleIdx="2" presStyleCnt="3"/>
      <dgm:spPr>
        <a:blipFill rotWithShape="1">
          <a:blip xmlns:r="http://schemas.openxmlformats.org/officeDocument/2006/relationships" r:embed="rId3"/>
          <a:srcRect/>
          <a:stretch>
            <a:fillRect/>
          </a:stretch>
        </a:blipFill>
      </dgm:spPr>
    </dgm:pt>
    <dgm:pt modelId="{DB0DA45C-EEA0-A34B-89D2-7C4F8CF63A55}" type="pres">
      <dgm:prSet presAssocID="{B3FF3E7E-F98E-924F-9A15-2CDD9646D739}" presName="spaceRect" presStyleCnt="0"/>
      <dgm:spPr/>
    </dgm:pt>
    <dgm:pt modelId="{10DD0FF6-3071-EC4F-968E-E224E933926C}" type="pres">
      <dgm:prSet presAssocID="{B3FF3E7E-F98E-924F-9A15-2CDD9646D739}" presName="parTx" presStyleLbl="revTx" presStyleIdx="2" presStyleCnt="3">
        <dgm:presLayoutVars>
          <dgm:chMax val="0"/>
          <dgm:chPref val="0"/>
        </dgm:presLayoutVars>
      </dgm:prSet>
      <dgm:spPr/>
    </dgm:pt>
  </dgm:ptLst>
  <dgm:cxnLst>
    <dgm:cxn modelId="{23C63D25-A0E9-4E4F-89C2-41691F9938FD}" srcId="{20B79438-B3E2-4C2B-979F-380153CA198C}" destId="{1082F67C-9473-534A-9BCA-2BC1CDB2B5DB}" srcOrd="1" destOrd="0" parTransId="{43B83BDA-A663-544D-B20D-FA65099D3C5E}" sibTransId="{A78CD2C7-3719-E24A-966E-4AE8FC7D21E2}"/>
    <dgm:cxn modelId="{4BC54975-E307-6843-BCC1-EBE260106800}" type="presOf" srcId="{1082F67C-9473-534A-9BCA-2BC1CDB2B5DB}" destId="{C743C94E-0E4A-404E-829A-75C184256BF3}" srcOrd="0" destOrd="0" presId="urn:microsoft.com/office/officeart/2018/2/layout/IconVerticalSolidList"/>
    <dgm:cxn modelId="{8395548F-6CDA-9844-9F81-8676EA1932C4}" type="presOf" srcId="{B3FF3E7E-F98E-924F-9A15-2CDD9646D739}" destId="{10DD0FF6-3071-EC4F-968E-E224E933926C}" srcOrd="0" destOrd="0" presId="urn:microsoft.com/office/officeart/2018/2/layout/IconVerticalSolidList"/>
    <dgm:cxn modelId="{6174169F-E0BC-1240-8990-03C7E7ACA1B1}" srcId="{20B79438-B3E2-4C2B-979F-380153CA198C}" destId="{B3FF3E7E-F98E-924F-9A15-2CDD9646D739}" srcOrd="2" destOrd="0" parTransId="{AAEF6DEF-D3C6-8E4F-B613-1F28A85F32F0}" sibTransId="{3D373872-79DA-5543-9FDB-7C282E502AD0}"/>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511EDE5-C9D9-BB43-909B-CA16AB92673B}" type="presParOf" srcId="{2F00CC27-692F-4E7A-8527-A25D4FA4CE79}" destId="{3BA00CBA-1CA7-014D-943F-31BCEDCB0925}" srcOrd="1" destOrd="0" presId="urn:microsoft.com/office/officeart/2018/2/layout/IconVerticalSolidList"/>
    <dgm:cxn modelId="{549F73D2-5E26-DE4E-9FB3-18CACE9952E3}" type="presParOf" srcId="{2F00CC27-692F-4E7A-8527-A25D4FA4CE79}" destId="{C1584CD1-664F-9C49-8006-1B302DC59412}" srcOrd="2" destOrd="0" presId="urn:microsoft.com/office/officeart/2018/2/layout/IconVerticalSolidList"/>
    <dgm:cxn modelId="{F223E0C1-851E-D242-8984-5ABF207003F2}" type="presParOf" srcId="{C1584CD1-664F-9C49-8006-1B302DC59412}" destId="{13D5CFA4-AB27-8647-9DD3-0E798FA570EB}" srcOrd="0" destOrd="0" presId="urn:microsoft.com/office/officeart/2018/2/layout/IconVerticalSolidList"/>
    <dgm:cxn modelId="{725687E7-0DC9-5248-87E8-5D3150024100}" type="presParOf" srcId="{C1584CD1-664F-9C49-8006-1B302DC59412}" destId="{DAF7975D-7AED-8747-8194-4A19D64D36B0}" srcOrd="1" destOrd="0" presId="urn:microsoft.com/office/officeart/2018/2/layout/IconVerticalSolidList"/>
    <dgm:cxn modelId="{BDC64E50-A664-C145-B713-A6BB0730B61B}" type="presParOf" srcId="{C1584CD1-664F-9C49-8006-1B302DC59412}" destId="{798EEDFD-A597-4644-B67D-CCFEC7069ED1}" srcOrd="2" destOrd="0" presId="urn:microsoft.com/office/officeart/2018/2/layout/IconVerticalSolidList"/>
    <dgm:cxn modelId="{A72CEA2F-F600-7E46-83F0-87D36DB9D9F8}" type="presParOf" srcId="{C1584CD1-664F-9C49-8006-1B302DC59412}" destId="{C743C94E-0E4A-404E-829A-75C184256BF3}" srcOrd="3" destOrd="0" presId="urn:microsoft.com/office/officeart/2018/2/layout/IconVerticalSolidList"/>
    <dgm:cxn modelId="{FDED08E6-0459-C84C-A8C4-7BAD57CDAC88}" type="presParOf" srcId="{2F00CC27-692F-4E7A-8527-A25D4FA4CE79}" destId="{D2183747-78F9-C34E-BF2A-8D69CA907F8B}" srcOrd="3" destOrd="0" presId="urn:microsoft.com/office/officeart/2018/2/layout/IconVerticalSolidList"/>
    <dgm:cxn modelId="{E4881F34-2591-B243-AFC3-87FACDACE1A4}" type="presParOf" srcId="{2F00CC27-692F-4E7A-8527-A25D4FA4CE79}" destId="{5F8527EB-94DD-DE42-827C-755335159674}" srcOrd="4" destOrd="0" presId="urn:microsoft.com/office/officeart/2018/2/layout/IconVerticalSolidList"/>
    <dgm:cxn modelId="{2F034FE4-74B9-9245-B18D-3F4305817A10}" type="presParOf" srcId="{5F8527EB-94DD-DE42-827C-755335159674}" destId="{4EDA3232-4518-F741-81FE-3D68221ADEAA}" srcOrd="0" destOrd="0" presId="urn:microsoft.com/office/officeart/2018/2/layout/IconVerticalSolidList"/>
    <dgm:cxn modelId="{721E4B0D-1C9B-F842-9047-2A7C1E103361}" type="presParOf" srcId="{5F8527EB-94DD-DE42-827C-755335159674}" destId="{7BB5B3AD-D211-654D-9890-C8DF2DAA37D8}" srcOrd="1" destOrd="0" presId="urn:microsoft.com/office/officeart/2018/2/layout/IconVerticalSolidList"/>
    <dgm:cxn modelId="{D46999CF-3107-6B4A-ACEA-C33F4929A081}" type="presParOf" srcId="{5F8527EB-94DD-DE42-827C-755335159674}" destId="{DB0DA45C-EEA0-A34B-89D2-7C4F8CF63A55}" srcOrd="2" destOrd="0" presId="urn:microsoft.com/office/officeart/2018/2/layout/IconVerticalSolidList"/>
    <dgm:cxn modelId="{D9182902-B984-954C-B86E-46766CBE1831}" type="presParOf" srcId="{5F8527EB-94DD-DE42-827C-755335159674}" destId="{10DD0FF6-3071-EC4F-968E-E224E933926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gn="just">
            <a:lnSpc>
              <a:spcPct val="100000"/>
            </a:lnSpc>
          </a:pPr>
          <a:r>
            <a:rPr lang="en-GB" sz="2000" b="1" i="1" dirty="0">
              <a:latin typeface="Titillium Web" pitchFamily="2" charset="77"/>
              <a:ea typeface="Tahoma" panose="020B0604030504040204" pitchFamily="34" charset="0"/>
              <a:cs typeface="Tahoma" panose="020B0604030504040204" pitchFamily="34" charset="0"/>
            </a:rPr>
            <a:t>To filter unstructured, inconsistent, and disordered data</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1"/>
      <dgm:spPr/>
    </dgm:pt>
    <dgm:pt modelId="{B5B8A3DE-FA37-4099-BE58-2AC189A30973}" type="pres">
      <dgm:prSet presAssocID="{07F2EE78-F4B9-4A4E-BDC4-F4B656463B13}" presName="iconRect" presStyleLbl="node1" presStyleIdx="0" presStyleCnt="1"/>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1">
        <dgm:presLayoutVars>
          <dgm:chMax val="0"/>
          <dgm:chPref val="0"/>
        </dgm:presLayoutVars>
      </dgm:prSet>
      <dgm:spPr/>
    </dgm:pt>
  </dgm:ptLst>
  <dgm:cxnLst>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GB" sz="2000" b="1" i="1" dirty="0">
              <a:latin typeface="Titillium Web" pitchFamily="2" charset="77"/>
              <a:ea typeface="Tahoma" panose="020B0604030504040204" pitchFamily="34" charset="0"/>
              <a:cs typeface="Tahoma" panose="020B0604030504040204" pitchFamily="34" charset="0"/>
            </a:rPr>
            <a:t>To filter unstructured, inconsistent, and disordered data</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C25D4AD3-D298-024B-9873-8EC62A1A47F9}">
      <dgm:prSet custT="1"/>
      <dgm:spPr/>
      <dgm:t>
        <a:bodyPr/>
        <a:lstStyle/>
        <a:p>
          <a:pPr>
            <a:lnSpc>
              <a:spcPct val="100000"/>
            </a:lnSpc>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Connecting data from real-time multiple data sources</a:t>
          </a:r>
        </a:p>
      </dgm:t>
    </dgm:pt>
    <dgm:pt modelId="{63E55EF4-9B1E-0D45-9362-10B88E37E017}" type="parTrans" cxnId="{24BDB3B4-BCD0-2A45-B33E-A5429A9CCCA9}">
      <dgm:prSet/>
      <dgm:spPr/>
      <dgm:t>
        <a:bodyPr/>
        <a:lstStyle/>
        <a:p>
          <a:endParaRPr lang="en-GB"/>
        </a:p>
      </dgm:t>
    </dgm:pt>
    <dgm:pt modelId="{FF72B390-EE47-654F-93B8-32DDDE72E2D8}" type="sibTrans" cxnId="{24BDB3B4-BCD0-2A45-B33E-A5429A9CCCA9}">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2"/>
      <dgm:spPr/>
    </dgm:pt>
    <dgm:pt modelId="{B5B8A3DE-FA37-4099-BE58-2AC189A30973}" type="pres">
      <dgm:prSet presAssocID="{07F2EE78-F4B9-4A4E-BDC4-F4B656463B13}" presName="iconRect" presStyleLbl="node1" presStyleIdx="0" presStyleCnt="2"/>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2">
        <dgm:presLayoutVars>
          <dgm:chMax val="0"/>
          <dgm:chPref val="0"/>
        </dgm:presLayoutVars>
      </dgm:prSet>
      <dgm:spPr/>
    </dgm:pt>
    <dgm:pt modelId="{0DE83696-5E29-4C40-AFC1-276CC31A6EA2}" type="pres">
      <dgm:prSet presAssocID="{D561AB8D-44F7-43C8-8776-486D9735DB2D}" presName="sibTrans" presStyleCnt="0"/>
      <dgm:spPr/>
    </dgm:pt>
    <dgm:pt modelId="{F4285107-B862-6848-A613-2370664D44EB}" type="pres">
      <dgm:prSet presAssocID="{C25D4AD3-D298-024B-9873-8EC62A1A47F9}" presName="compNode" presStyleCnt="0"/>
      <dgm:spPr/>
    </dgm:pt>
    <dgm:pt modelId="{B3925476-EF79-4645-8A52-C275C032D405}" type="pres">
      <dgm:prSet presAssocID="{C25D4AD3-D298-024B-9873-8EC62A1A47F9}" presName="bgRect" presStyleLbl="bgShp" presStyleIdx="1" presStyleCnt="2"/>
      <dgm:spPr/>
    </dgm:pt>
    <dgm:pt modelId="{8A0CAF8E-5D30-B041-BFE6-A16B60C855FE}" type="pres">
      <dgm:prSet presAssocID="{C25D4AD3-D298-024B-9873-8EC62A1A47F9}" presName="iconRect" presStyleLbl="node1" presStyleIdx="1" presStyleCnt="2"/>
      <dgm:spPr>
        <a:blipFill rotWithShape="1">
          <a:blip xmlns:r="http://schemas.openxmlformats.org/officeDocument/2006/relationships" r:embed="rId2"/>
          <a:srcRect/>
          <a:stretch>
            <a:fillRect l="-1000" r="-1000"/>
          </a:stretch>
        </a:blipFill>
      </dgm:spPr>
    </dgm:pt>
    <dgm:pt modelId="{5E0A27A7-02AB-3F48-847C-818459B189A6}" type="pres">
      <dgm:prSet presAssocID="{C25D4AD3-D298-024B-9873-8EC62A1A47F9}" presName="spaceRect" presStyleCnt="0"/>
      <dgm:spPr/>
    </dgm:pt>
    <dgm:pt modelId="{E05C8F1B-6541-D647-AF56-DB9AE2449085}" type="pres">
      <dgm:prSet presAssocID="{C25D4AD3-D298-024B-9873-8EC62A1A47F9}" presName="parTx" presStyleLbl="revTx" presStyleIdx="1" presStyleCnt="2">
        <dgm:presLayoutVars>
          <dgm:chMax val="0"/>
          <dgm:chPref val="0"/>
        </dgm:presLayoutVars>
      </dgm:prSet>
      <dgm:spPr/>
    </dgm:pt>
  </dgm:ptLst>
  <dgm:cxnLst>
    <dgm:cxn modelId="{15127B0E-6B00-3A44-B424-781CA1001C77}" type="presOf" srcId="{C25D4AD3-D298-024B-9873-8EC62A1A47F9}" destId="{E05C8F1B-6541-D647-AF56-DB9AE2449085}" srcOrd="0" destOrd="0" presId="urn:microsoft.com/office/officeart/2018/2/layout/IconVerticalSolidList"/>
    <dgm:cxn modelId="{24BDB3B4-BCD0-2A45-B33E-A5429A9CCCA9}" srcId="{20B79438-B3E2-4C2B-979F-380153CA198C}" destId="{C25D4AD3-D298-024B-9873-8EC62A1A47F9}" srcOrd="1" destOrd="0" parTransId="{63E55EF4-9B1E-0D45-9362-10B88E37E017}" sibTransId="{FF72B390-EE47-654F-93B8-32DDDE72E2D8}"/>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79C59F5-A641-4848-B59B-0ED1626BD137}" type="presParOf" srcId="{2F00CC27-692F-4E7A-8527-A25D4FA4CE79}" destId="{0DE83696-5E29-4C40-AFC1-276CC31A6EA2}" srcOrd="1" destOrd="0" presId="urn:microsoft.com/office/officeart/2018/2/layout/IconVerticalSolidList"/>
    <dgm:cxn modelId="{B83FEF0F-0EEF-5B45-8EE8-8ABEABA4F649}" type="presParOf" srcId="{2F00CC27-692F-4E7A-8527-A25D4FA4CE79}" destId="{F4285107-B862-6848-A613-2370664D44EB}" srcOrd="2" destOrd="0" presId="urn:microsoft.com/office/officeart/2018/2/layout/IconVerticalSolidList"/>
    <dgm:cxn modelId="{C59B2734-2400-1140-8792-D210D973DBB0}" type="presParOf" srcId="{F4285107-B862-6848-A613-2370664D44EB}" destId="{B3925476-EF79-4645-8A52-C275C032D405}" srcOrd="0" destOrd="0" presId="urn:microsoft.com/office/officeart/2018/2/layout/IconVerticalSolidList"/>
    <dgm:cxn modelId="{17216B9C-8B52-BA4B-A34C-291A538F6454}" type="presParOf" srcId="{F4285107-B862-6848-A613-2370664D44EB}" destId="{8A0CAF8E-5D30-B041-BFE6-A16B60C855FE}" srcOrd="1" destOrd="0" presId="urn:microsoft.com/office/officeart/2018/2/layout/IconVerticalSolidList"/>
    <dgm:cxn modelId="{E788A35F-ACBE-874F-B772-404ABAA2820F}" type="presParOf" srcId="{F4285107-B862-6848-A613-2370664D44EB}" destId="{5E0A27A7-02AB-3F48-847C-818459B189A6}" srcOrd="2" destOrd="0" presId="urn:microsoft.com/office/officeart/2018/2/layout/IconVerticalSolidList"/>
    <dgm:cxn modelId="{448318F7-CA76-3C4A-A5AA-73F20C0F7EF7}" type="presParOf" srcId="{F4285107-B862-6848-A613-2370664D44EB}" destId="{E05C8F1B-6541-D647-AF56-DB9AE244908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GB" sz="2000" b="1" i="1" dirty="0">
              <a:latin typeface="Titillium Web" pitchFamily="2" charset="77"/>
              <a:ea typeface="Tahoma" panose="020B0604030504040204" pitchFamily="34" charset="0"/>
              <a:cs typeface="Tahoma" panose="020B0604030504040204" pitchFamily="34" charset="0"/>
            </a:rPr>
            <a:t>To filter unstructured, inconsistent, and disordered data.</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C25D4AD3-D298-024B-9873-8EC62A1A47F9}">
      <dgm:prSet custT="1"/>
      <dgm:spPr/>
      <dgm:t>
        <a:bodyPr/>
        <a:lstStyle/>
        <a:p>
          <a:pPr>
            <a:lnSpc>
              <a:spcPct val="100000"/>
            </a:lnSpc>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Connecting data from real-time multiple data sources</a:t>
          </a:r>
        </a:p>
      </dgm:t>
    </dgm:pt>
    <dgm:pt modelId="{63E55EF4-9B1E-0D45-9362-10B88E37E017}" type="parTrans" cxnId="{24BDB3B4-BCD0-2A45-B33E-A5429A9CCCA9}">
      <dgm:prSet/>
      <dgm:spPr/>
      <dgm:t>
        <a:bodyPr/>
        <a:lstStyle/>
        <a:p>
          <a:endParaRPr lang="en-GB"/>
        </a:p>
      </dgm:t>
    </dgm:pt>
    <dgm:pt modelId="{FF72B390-EE47-654F-93B8-32DDDE72E2D8}" type="sibTrans" cxnId="{24BDB3B4-BCD0-2A45-B33E-A5429A9CCCA9}">
      <dgm:prSet/>
      <dgm:spPr/>
      <dgm:t>
        <a:bodyPr/>
        <a:lstStyle/>
        <a:p>
          <a:endParaRPr lang="en-GB"/>
        </a:p>
      </dgm:t>
    </dgm:pt>
    <dgm:pt modelId="{0BB343AD-C4D3-D041-BBC6-AA5C27AF7A58}">
      <dgm:prSet custT="1"/>
      <dgm:spPr/>
      <dgm:t>
        <a:bodyPr/>
        <a:lstStyle/>
        <a:p>
          <a:pPr>
            <a:lnSpc>
              <a:spcPct val="100000"/>
            </a:lnSpc>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To reduce the risk of errors</a:t>
          </a:r>
        </a:p>
      </dgm:t>
    </dgm:pt>
    <dgm:pt modelId="{11F0BA64-4DE2-F846-ACC1-456B218637FF}" type="parTrans" cxnId="{63532080-61F6-4B4C-BE6C-1E7D703CF3E9}">
      <dgm:prSet/>
      <dgm:spPr/>
    </dgm:pt>
    <dgm:pt modelId="{94F5D9B7-065E-4942-8AE7-192E761E6A22}" type="sibTrans" cxnId="{63532080-61F6-4B4C-BE6C-1E7D703CF3E9}">
      <dgm:prSet/>
      <dgm:spPr/>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3"/>
      <dgm:spPr/>
    </dgm:pt>
    <dgm:pt modelId="{B5B8A3DE-FA37-4099-BE58-2AC189A30973}" type="pres">
      <dgm:prSet presAssocID="{07F2EE78-F4B9-4A4E-BDC4-F4B656463B13}" presName="iconRect" presStyleLbl="node1" presStyleIdx="0" presStyleCnt="3"/>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3">
        <dgm:presLayoutVars>
          <dgm:chMax val="0"/>
          <dgm:chPref val="0"/>
        </dgm:presLayoutVars>
      </dgm:prSet>
      <dgm:spPr/>
    </dgm:pt>
    <dgm:pt modelId="{0DE83696-5E29-4C40-AFC1-276CC31A6EA2}" type="pres">
      <dgm:prSet presAssocID="{D561AB8D-44F7-43C8-8776-486D9735DB2D}" presName="sibTrans" presStyleCnt="0"/>
      <dgm:spPr/>
    </dgm:pt>
    <dgm:pt modelId="{F4285107-B862-6848-A613-2370664D44EB}" type="pres">
      <dgm:prSet presAssocID="{C25D4AD3-D298-024B-9873-8EC62A1A47F9}" presName="compNode" presStyleCnt="0"/>
      <dgm:spPr/>
    </dgm:pt>
    <dgm:pt modelId="{B3925476-EF79-4645-8A52-C275C032D405}" type="pres">
      <dgm:prSet presAssocID="{C25D4AD3-D298-024B-9873-8EC62A1A47F9}" presName="bgRect" presStyleLbl="bgShp" presStyleIdx="1" presStyleCnt="3"/>
      <dgm:spPr/>
    </dgm:pt>
    <dgm:pt modelId="{8A0CAF8E-5D30-B041-BFE6-A16B60C855FE}" type="pres">
      <dgm:prSet presAssocID="{C25D4AD3-D298-024B-9873-8EC62A1A47F9}" presName="iconRect" presStyleLbl="node1" presStyleIdx="1" presStyleCnt="3"/>
      <dgm:spPr>
        <a:blipFill rotWithShape="1">
          <a:blip xmlns:r="http://schemas.openxmlformats.org/officeDocument/2006/relationships" r:embed="rId2"/>
          <a:srcRect/>
          <a:stretch>
            <a:fillRect l="-1000" r="-1000"/>
          </a:stretch>
        </a:blipFill>
      </dgm:spPr>
    </dgm:pt>
    <dgm:pt modelId="{5E0A27A7-02AB-3F48-847C-818459B189A6}" type="pres">
      <dgm:prSet presAssocID="{C25D4AD3-D298-024B-9873-8EC62A1A47F9}" presName="spaceRect" presStyleCnt="0"/>
      <dgm:spPr/>
    </dgm:pt>
    <dgm:pt modelId="{E05C8F1B-6541-D647-AF56-DB9AE2449085}" type="pres">
      <dgm:prSet presAssocID="{C25D4AD3-D298-024B-9873-8EC62A1A47F9}" presName="parTx" presStyleLbl="revTx" presStyleIdx="1" presStyleCnt="3">
        <dgm:presLayoutVars>
          <dgm:chMax val="0"/>
          <dgm:chPref val="0"/>
        </dgm:presLayoutVars>
      </dgm:prSet>
      <dgm:spPr/>
    </dgm:pt>
    <dgm:pt modelId="{EA1D2532-DD63-D643-8217-AA4CD5B79104}" type="pres">
      <dgm:prSet presAssocID="{FF72B390-EE47-654F-93B8-32DDDE72E2D8}" presName="sibTrans" presStyleCnt="0"/>
      <dgm:spPr/>
    </dgm:pt>
    <dgm:pt modelId="{1417F48E-9E6E-CD43-A7DF-3F9098A0FCAA}" type="pres">
      <dgm:prSet presAssocID="{0BB343AD-C4D3-D041-BBC6-AA5C27AF7A58}" presName="compNode" presStyleCnt="0"/>
      <dgm:spPr/>
    </dgm:pt>
    <dgm:pt modelId="{3D037995-6ABA-B446-9612-D1AB6F4270CF}" type="pres">
      <dgm:prSet presAssocID="{0BB343AD-C4D3-D041-BBC6-AA5C27AF7A58}" presName="bgRect" presStyleLbl="bgShp" presStyleIdx="2" presStyleCnt="3" custLinFactNeighborX="-6633" custLinFactNeighborY="12539"/>
      <dgm:spPr/>
    </dgm:pt>
    <dgm:pt modelId="{025A2F62-D2F4-3243-A87B-D00E545DD4B4}" type="pres">
      <dgm:prSet presAssocID="{0BB343AD-C4D3-D041-BBC6-AA5C27AF7A58}" presName="iconRect" presStyleLbl="node1" presStyleIdx="2" presStyleCnt="3"/>
      <dgm:spPr>
        <a:blipFill rotWithShape="1">
          <a:blip xmlns:r="http://schemas.openxmlformats.org/officeDocument/2006/relationships" r:embed="rId3"/>
          <a:srcRect/>
          <a:stretch>
            <a:fillRect l="-17000" r="-17000"/>
          </a:stretch>
        </a:blipFill>
      </dgm:spPr>
    </dgm:pt>
    <dgm:pt modelId="{8ECABEDE-F5E4-8C4F-8252-0961420301D5}" type="pres">
      <dgm:prSet presAssocID="{0BB343AD-C4D3-D041-BBC6-AA5C27AF7A58}" presName="spaceRect" presStyleCnt="0"/>
      <dgm:spPr/>
    </dgm:pt>
    <dgm:pt modelId="{4023FE14-8BC7-4D4E-9F7E-4DD53C22D177}" type="pres">
      <dgm:prSet presAssocID="{0BB343AD-C4D3-D041-BBC6-AA5C27AF7A58}" presName="parTx" presStyleLbl="revTx" presStyleIdx="2" presStyleCnt="3">
        <dgm:presLayoutVars>
          <dgm:chMax val="0"/>
          <dgm:chPref val="0"/>
        </dgm:presLayoutVars>
      </dgm:prSet>
      <dgm:spPr/>
    </dgm:pt>
  </dgm:ptLst>
  <dgm:cxnLst>
    <dgm:cxn modelId="{15127B0E-6B00-3A44-B424-781CA1001C77}" type="presOf" srcId="{C25D4AD3-D298-024B-9873-8EC62A1A47F9}" destId="{E05C8F1B-6541-D647-AF56-DB9AE2449085}" srcOrd="0" destOrd="0" presId="urn:microsoft.com/office/officeart/2018/2/layout/IconVerticalSolidList"/>
    <dgm:cxn modelId="{1D4A0724-5FF4-E446-A417-40540D6EE533}" type="presOf" srcId="{0BB343AD-C4D3-D041-BBC6-AA5C27AF7A58}" destId="{4023FE14-8BC7-4D4E-9F7E-4DD53C22D177}" srcOrd="0" destOrd="0" presId="urn:microsoft.com/office/officeart/2018/2/layout/IconVerticalSolidList"/>
    <dgm:cxn modelId="{63532080-61F6-4B4C-BE6C-1E7D703CF3E9}" srcId="{20B79438-B3E2-4C2B-979F-380153CA198C}" destId="{0BB343AD-C4D3-D041-BBC6-AA5C27AF7A58}" srcOrd="2" destOrd="0" parTransId="{11F0BA64-4DE2-F846-ACC1-456B218637FF}" sibTransId="{94F5D9B7-065E-4942-8AE7-192E761E6A22}"/>
    <dgm:cxn modelId="{24BDB3B4-BCD0-2A45-B33E-A5429A9CCCA9}" srcId="{20B79438-B3E2-4C2B-979F-380153CA198C}" destId="{C25D4AD3-D298-024B-9873-8EC62A1A47F9}" srcOrd="1" destOrd="0" parTransId="{63E55EF4-9B1E-0D45-9362-10B88E37E017}" sibTransId="{FF72B390-EE47-654F-93B8-32DDDE72E2D8}"/>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79C59F5-A641-4848-B59B-0ED1626BD137}" type="presParOf" srcId="{2F00CC27-692F-4E7A-8527-A25D4FA4CE79}" destId="{0DE83696-5E29-4C40-AFC1-276CC31A6EA2}" srcOrd="1" destOrd="0" presId="urn:microsoft.com/office/officeart/2018/2/layout/IconVerticalSolidList"/>
    <dgm:cxn modelId="{B83FEF0F-0EEF-5B45-8EE8-8ABEABA4F649}" type="presParOf" srcId="{2F00CC27-692F-4E7A-8527-A25D4FA4CE79}" destId="{F4285107-B862-6848-A613-2370664D44EB}" srcOrd="2" destOrd="0" presId="urn:microsoft.com/office/officeart/2018/2/layout/IconVerticalSolidList"/>
    <dgm:cxn modelId="{C59B2734-2400-1140-8792-D210D973DBB0}" type="presParOf" srcId="{F4285107-B862-6848-A613-2370664D44EB}" destId="{B3925476-EF79-4645-8A52-C275C032D405}" srcOrd="0" destOrd="0" presId="urn:microsoft.com/office/officeart/2018/2/layout/IconVerticalSolidList"/>
    <dgm:cxn modelId="{17216B9C-8B52-BA4B-A34C-291A538F6454}" type="presParOf" srcId="{F4285107-B862-6848-A613-2370664D44EB}" destId="{8A0CAF8E-5D30-B041-BFE6-A16B60C855FE}" srcOrd="1" destOrd="0" presId="urn:microsoft.com/office/officeart/2018/2/layout/IconVerticalSolidList"/>
    <dgm:cxn modelId="{E788A35F-ACBE-874F-B772-404ABAA2820F}" type="presParOf" srcId="{F4285107-B862-6848-A613-2370664D44EB}" destId="{5E0A27A7-02AB-3F48-847C-818459B189A6}" srcOrd="2" destOrd="0" presId="urn:microsoft.com/office/officeart/2018/2/layout/IconVerticalSolidList"/>
    <dgm:cxn modelId="{448318F7-CA76-3C4A-A5AA-73F20C0F7EF7}" type="presParOf" srcId="{F4285107-B862-6848-A613-2370664D44EB}" destId="{E05C8F1B-6541-D647-AF56-DB9AE2449085}" srcOrd="3" destOrd="0" presId="urn:microsoft.com/office/officeart/2018/2/layout/IconVerticalSolidList"/>
    <dgm:cxn modelId="{03AE3FEA-680C-8E4D-8173-97893899D372}" type="presParOf" srcId="{2F00CC27-692F-4E7A-8527-A25D4FA4CE79}" destId="{EA1D2532-DD63-D643-8217-AA4CD5B79104}" srcOrd="3" destOrd="0" presId="urn:microsoft.com/office/officeart/2018/2/layout/IconVerticalSolidList"/>
    <dgm:cxn modelId="{E10CD723-1AE3-894B-B68D-30D6004A11C2}" type="presParOf" srcId="{2F00CC27-692F-4E7A-8527-A25D4FA4CE79}" destId="{1417F48E-9E6E-CD43-A7DF-3F9098A0FCAA}" srcOrd="4" destOrd="0" presId="urn:microsoft.com/office/officeart/2018/2/layout/IconVerticalSolidList"/>
    <dgm:cxn modelId="{4774A64C-1D6D-1945-8F86-451FBBDE4BF0}" type="presParOf" srcId="{1417F48E-9E6E-CD43-A7DF-3F9098A0FCAA}" destId="{3D037995-6ABA-B446-9612-D1AB6F4270CF}" srcOrd="0" destOrd="0" presId="urn:microsoft.com/office/officeart/2018/2/layout/IconVerticalSolidList"/>
    <dgm:cxn modelId="{2CC4D8A6-0D9A-8544-90FE-2BD79A39169B}" type="presParOf" srcId="{1417F48E-9E6E-CD43-A7DF-3F9098A0FCAA}" destId="{025A2F62-D2F4-3243-A87B-D00E545DD4B4}" srcOrd="1" destOrd="0" presId="urn:microsoft.com/office/officeart/2018/2/layout/IconVerticalSolidList"/>
    <dgm:cxn modelId="{66B958B0-1F4D-1940-8E4C-A374C8C40E32}" type="presParOf" srcId="{1417F48E-9E6E-CD43-A7DF-3F9098A0FCAA}" destId="{8ECABEDE-F5E4-8C4F-8252-0961420301D5}" srcOrd="2" destOrd="0" presId="urn:microsoft.com/office/officeart/2018/2/layout/IconVerticalSolidList"/>
    <dgm:cxn modelId="{D63D3D6E-85D5-D447-98F4-BAFF4AB53DCE}" type="presParOf" srcId="{1417F48E-9E6E-CD43-A7DF-3F9098A0FCAA}" destId="{4023FE14-8BC7-4D4E-9F7E-4DD53C22D17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GB" sz="2000" b="1" i="1" dirty="0">
              <a:latin typeface="Titillium Web" pitchFamily="2" charset="77"/>
              <a:ea typeface="Tahoma" panose="020B0604030504040204" pitchFamily="34" charset="0"/>
              <a:cs typeface="Tahoma" panose="020B0604030504040204" pitchFamily="34" charset="0"/>
            </a:rPr>
            <a:t>To filter unstructured, inconsistent, and disordered data</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C25D4AD3-D298-024B-9873-8EC62A1A47F9}">
      <dgm:prSet custT="1"/>
      <dgm:spPr/>
      <dgm:t>
        <a:bodyPr/>
        <a:lstStyle/>
        <a:p>
          <a:pPr>
            <a:lnSpc>
              <a:spcPct val="100000"/>
            </a:lnSpc>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Connecting data from real-time multiple data sources</a:t>
          </a:r>
        </a:p>
      </dgm:t>
    </dgm:pt>
    <dgm:pt modelId="{63E55EF4-9B1E-0D45-9362-10B88E37E017}" type="parTrans" cxnId="{24BDB3B4-BCD0-2A45-B33E-A5429A9CCCA9}">
      <dgm:prSet/>
      <dgm:spPr/>
      <dgm:t>
        <a:bodyPr/>
        <a:lstStyle/>
        <a:p>
          <a:endParaRPr lang="en-GB"/>
        </a:p>
      </dgm:t>
    </dgm:pt>
    <dgm:pt modelId="{FF72B390-EE47-654F-93B8-32DDDE72E2D8}" type="sibTrans" cxnId="{24BDB3B4-BCD0-2A45-B33E-A5429A9CCCA9}">
      <dgm:prSet/>
      <dgm:spPr/>
      <dgm:t>
        <a:bodyPr/>
        <a:lstStyle/>
        <a:p>
          <a:endParaRPr lang="en-GB"/>
        </a:p>
      </dgm:t>
    </dgm:pt>
    <dgm:pt modelId="{0BB343AD-C4D3-D041-BBC6-AA5C27AF7A58}">
      <dgm:prSet custT="1"/>
      <dgm:spPr/>
      <dgm:t>
        <a:bodyPr/>
        <a:lstStyle/>
        <a:p>
          <a:pPr>
            <a:lnSpc>
              <a:spcPct val="100000"/>
            </a:lnSpc>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To reduce the risk of errors</a:t>
          </a:r>
        </a:p>
      </dgm:t>
    </dgm:pt>
    <dgm:pt modelId="{11F0BA64-4DE2-F846-ACC1-456B218637FF}" type="parTrans" cxnId="{63532080-61F6-4B4C-BE6C-1E7D703CF3E9}">
      <dgm:prSet/>
      <dgm:spPr/>
      <dgm:t>
        <a:bodyPr/>
        <a:lstStyle/>
        <a:p>
          <a:endParaRPr lang="en-GB"/>
        </a:p>
      </dgm:t>
    </dgm:pt>
    <dgm:pt modelId="{94F5D9B7-065E-4942-8AE7-192E761E6A22}" type="sibTrans" cxnId="{63532080-61F6-4B4C-BE6C-1E7D703CF3E9}">
      <dgm:prSet/>
      <dgm:spPr/>
      <dgm:t>
        <a:bodyPr/>
        <a:lstStyle/>
        <a:p>
          <a:endParaRPr lang="en-GB"/>
        </a:p>
      </dgm:t>
    </dgm:pt>
    <dgm:pt modelId="{DC57F843-89DA-AF43-8130-7329640B9F42}">
      <dgm:prSet custT="1"/>
      <dgm:spPr/>
      <dgm:t>
        <a:bodyPr/>
        <a:lstStyle/>
        <a:p>
          <a:pPr>
            <a:lnSpc>
              <a:spcPct val="100000"/>
            </a:lnSpc>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To improve the efficiency of big data projects</a:t>
          </a:r>
        </a:p>
      </dgm:t>
    </dgm:pt>
    <dgm:pt modelId="{F61D22A0-B241-F44C-BE43-B8A9BCE58E58}" type="parTrans" cxnId="{30716B1A-1497-0345-A87C-69DE86E4AE40}">
      <dgm:prSet/>
      <dgm:spPr/>
      <dgm:t>
        <a:bodyPr/>
        <a:lstStyle/>
        <a:p>
          <a:endParaRPr lang="en-GB"/>
        </a:p>
      </dgm:t>
    </dgm:pt>
    <dgm:pt modelId="{C6723EE3-5195-014E-98C8-5849F0AA5E3F}" type="sibTrans" cxnId="{30716B1A-1497-0345-A87C-69DE86E4AE40}">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4"/>
      <dgm:spPr/>
    </dgm:pt>
    <dgm:pt modelId="{B5B8A3DE-FA37-4099-BE58-2AC189A30973}" type="pres">
      <dgm:prSet presAssocID="{07F2EE78-F4B9-4A4E-BDC4-F4B656463B13}" presName="iconRect" presStyleLbl="node1" presStyleIdx="0" presStyleCnt="4"/>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4">
        <dgm:presLayoutVars>
          <dgm:chMax val="0"/>
          <dgm:chPref val="0"/>
        </dgm:presLayoutVars>
      </dgm:prSet>
      <dgm:spPr/>
    </dgm:pt>
    <dgm:pt modelId="{0DE83696-5E29-4C40-AFC1-276CC31A6EA2}" type="pres">
      <dgm:prSet presAssocID="{D561AB8D-44F7-43C8-8776-486D9735DB2D}" presName="sibTrans" presStyleCnt="0"/>
      <dgm:spPr/>
    </dgm:pt>
    <dgm:pt modelId="{F4285107-B862-6848-A613-2370664D44EB}" type="pres">
      <dgm:prSet presAssocID="{C25D4AD3-D298-024B-9873-8EC62A1A47F9}" presName="compNode" presStyleCnt="0"/>
      <dgm:spPr/>
    </dgm:pt>
    <dgm:pt modelId="{B3925476-EF79-4645-8A52-C275C032D405}" type="pres">
      <dgm:prSet presAssocID="{C25D4AD3-D298-024B-9873-8EC62A1A47F9}" presName="bgRect" presStyleLbl="bgShp" presStyleIdx="1" presStyleCnt="4"/>
      <dgm:spPr/>
    </dgm:pt>
    <dgm:pt modelId="{8A0CAF8E-5D30-B041-BFE6-A16B60C855FE}" type="pres">
      <dgm:prSet presAssocID="{C25D4AD3-D298-024B-9873-8EC62A1A47F9}" presName="iconRect" presStyleLbl="node1" presStyleIdx="1" presStyleCnt="4"/>
      <dgm:spPr>
        <a:blipFill rotWithShape="1">
          <a:blip xmlns:r="http://schemas.openxmlformats.org/officeDocument/2006/relationships" r:embed="rId2"/>
          <a:srcRect/>
          <a:stretch>
            <a:fillRect l="-1000" r="-1000"/>
          </a:stretch>
        </a:blipFill>
      </dgm:spPr>
    </dgm:pt>
    <dgm:pt modelId="{5E0A27A7-02AB-3F48-847C-818459B189A6}" type="pres">
      <dgm:prSet presAssocID="{C25D4AD3-D298-024B-9873-8EC62A1A47F9}" presName="spaceRect" presStyleCnt="0"/>
      <dgm:spPr/>
    </dgm:pt>
    <dgm:pt modelId="{E05C8F1B-6541-D647-AF56-DB9AE2449085}" type="pres">
      <dgm:prSet presAssocID="{C25D4AD3-D298-024B-9873-8EC62A1A47F9}" presName="parTx" presStyleLbl="revTx" presStyleIdx="1" presStyleCnt="4">
        <dgm:presLayoutVars>
          <dgm:chMax val="0"/>
          <dgm:chPref val="0"/>
        </dgm:presLayoutVars>
      </dgm:prSet>
      <dgm:spPr/>
    </dgm:pt>
    <dgm:pt modelId="{EA1D2532-DD63-D643-8217-AA4CD5B79104}" type="pres">
      <dgm:prSet presAssocID="{FF72B390-EE47-654F-93B8-32DDDE72E2D8}" presName="sibTrans" presStyleCnt="0"/>
      <dgm:spPr/>
    </dgm:pt>
    <dgm:pt modelId="{1417F48E-9E6E-CD43-A7DF-3F9098A0FCAA}" type="pres">
      <dgm:prSet presAssocID="{0BB343AD-C4D3-D041-BBC6-AA5C27AF7A58}" presName="compNode" presStyleCnt="0"/>
      <dgm:spPr/>
    </dgm:pt>
    <dgm:pt modelId="{3D037995-6ABA-B446-9612-D1AB6F4270CF}" type="pres">
      <dgm:prSet presAssocID="{0BB343AD-C4D3-D041-BBC6-AA5C27AF7A58}" presName="bgRect" presStyleLbl="bgShp" presStyleIdx="2" presStyleCnt="4" custLinFactNeighborX="-6633" custLinFactNeighborY="12539"/>
      <dgm:spPr/>
    </dgm:pt>
    <dgm:pt modelId="{025A2F62-D2F4-3243-A87B-D00E545DD4B4}" type="pres">
      <dgm:prSet presAssocID="{0BB343AD-C4D3-D041-BBC6-AA5C27AF7A58}" presName="iconRect" presStyleLbl="node1" presStyleIdx="2" presStyleCnt="4"/>
      <dgm:spPr>
        <a:blipFill rotWithShape="1">
          <a:blip xmlns:r="http://schemas.openxmlformats.org/officeDocument/2006/relationships" r:embed="rId3"/>
          <a:srcRect/>
          <a:stretch>
            <a:fillRect l="-17000" r="-17000"/>
          </a:stretch>
        </a:blipFill>
      </dgm:spPr>
    </dgm:pt>
    <dgm:pt modelId="{8ECABEDE-F5E4-8C4F-8252-0961420301D5}" type="pres">
      <dgm:prSet presAssocID="{0BB343AD-C4D3-D041-BBC6-AA5C27AF7A58}" presName="spaceRect" presStyleCnt="0"/>
      <dgm:spPr/>
    </dgm:pt>
    <dgm:pt modelId="{4023FE14-8BC7-4D4E-9F7E-4DD53C22D177}" type="pres">
      <dgm:prSet presAssocID="{0BB343AD-C4D3-D041-BBC6-AA5C27AF7A58}" presName="parTx" presStyleLbl="revTx" presStyleIdx="2" presStyleCnt="4">
        <dgm:presLayoutVars>
          <dgm:chMax val="0"/>
          <dgm:chPref val="0"/>
        </dgm:presLayoutVars>
      </dgm:prSet>
      <dgm:spPr/>
    </dgm:pt>
    <dgm:pt modelId="{79779AA5-EAFB-7946-BFA3-C6D33481B49B}" type="pres">
      <dgm:prSet presAssocID="{94F5D9B7-065E-4942-8AE7-192E761E6A22}" presName="sibTrans" presStyleCnt="0"/>
      <dgm:spPr/>
    </dgm:pt>
    <dgm:pt modelId="{F91D099B-5C50-8248-AA43-BA703D22CAFA}" type="pres">
      <dgm:prSet presAssocID="{DC57F843-89DA-AF43-8130-7329640B9F42}" presName="compNode" presStyleCnt="0"/>
      <dgm:spPr/>
    </dgm:pt>
    <dgm:pt modelId="{F6E3025A-3E52-0240-A279-22EB86DE021F}" type="pres">
      <dgm:prSet presAssocID="{DC57F843-89DA-AF43-8130-7329640B9F42}" presName="bgRect" presStyleLbl="bgShp" presStyleIdx="3" presStyleCnt="4"/>
      <dgm:spPr/>
    </dgm:pt>
    <dgm:pt modelId="{2F18FA9B-94FE-9A46-BB09-2E520FD82BE2}" type="pres">
      <dgm:prSet presAssocID="{DC57F843-89DA-AF43-8130-7329640B9F42}" presName="iconRect" presStyleLbl="node1" presStyleIdx="3" presStyleCnt="4"/>
      <dgm:spPr>
        <a:blipFill rotWithShape="1">
          <a:blip xmlns:r="http://schemas.openxmlformats.org/officeDocument/2006/relationships" r:embed="rId4"/>
          <a:srcRect/>
          <a:stretch>
            <a:fillRect t="-9000" b="-9000"/>
          </a:stretch>
        </a:blipFill>
      </dgm:spPr>
    </dgm:pt>
    <dgm:pt modelId="{5475732A-68C2-854A-93BD-4E33FEF3B4FD}" type="pres">
      <dgm:prSet presAssocID="{DC57F843-89DA-AF43-8130-7329640B9F42}" presName="spaceRect" presStyleCnt="0"/>
      <dgm:spPr/>
    </dgm:pt>
    <dgm:pt modelId="{1154B90D-877C-1341-8860-32322AD67DAB}" type="pres">
      <dgm:prSet presAssocID="{DC57F843-89DA-AF43-8130-7329640B9F42}" presName="parTx" presStyleLbl="revTx" presStyleIdx="3" presStyleCnt="4">
        <dgm:presLayoutVars>
          <dgm:chMax val="0"/>
          <dgm:chPref val="0"/>
        </dgm:presLayoutVars>
      </dgm:prSet>
      <dgm:spPr/>
    </dgm:pt>
  </dgm:ptLst>
  <dgm:cxnLst>
    <dgm:cxn modelId="{15127B0E-6B00-3A44-B424-781CA1001C77}" type="presOf" srcId="{C25D4AD3-D298-024B-9873-8EC62A1A47F9}" destId="{E05C8F1B-6541-D647-AF56-DB9AE2449085}" srcOrd="0" destOrd="0" presId="urn:microsoft.com/office/officeart/2018/2/layout/IconVerticalSolidList"/>
    <dgm:cxn modelId="{30716B1A-1497-0345-A87C-69DE86E4AE40}" srcId="{20B79438-B3E2-4C2B-979F-380153CA198C}" destId="{DC57F843-89DA-AF43-8130-7329640B9F42}" srcOrd="3" destOrd="0" parTransId="{F61D22A0-B241-F44C-BE43-B8A9BCE58E58}" sibTransId="{C6723EE3-5195-014E-98C8-5849F0AA5E3F}"/>
    <dgm:cxn modelId="{1D4A0724-5FF4-E446-A417-40540D6EE533}" type="presOf" srcId="{0BB343AD-C4D3-D041-BBC6-AA5C27AF7A58}" destId="{4023FE14-8BC7-4D4E-9F7E-4DD53C22D177}" srcOrd="0" destOrd="0" presId="urn:microsoft.com/office/officeart/2018/2/layout/IconVerticalSolidList"/>
    <dgm:cxn modelId="{C833C259-E367-B041-A0CC-EC94507F9973}" type="presOf" srcId="{DC57F843-89DA-AF43-8130-7329640B9F42}" destId="{1154B90D-877C-1341-8860-32322AD67DAB}" srcOrd="0" destOrd="0" presId="urn:microsoft.com/office/officeart/2018/2/layout/IconVerticalSolidList"/>
    <dgm:cxn modelId="{63532080-61F6-4B4C-BE6C-1E7D703CF3E9}" srcId="{20B79438-B3E2-4C2B-979F-380153CA198C}" destId="{0BB343AD-C4D3-D041-BBC6-AA5C27AF7A58}" srcOrd="2" destOrd="0" parTransId="{11F0BA64-4DE2-F846-ACC1-456B218637FF}" sibTransId="{94F5D9B7-065E-4942-8AE7-192E761E6A22}"/>
    <dgm:cxn modelId="{24BDB3B4-BCD0-2A45-B33E-A5429A9CCCA9}" srcId="{20B79438-B3E2-4C2B-979F-380153CA198C}" destId="{C25D4AD3-D298-024B-9873-8EC62A1A47F9}" srcOrd="1" destOrd="0" parTransId="{63E55EF4-9B1E-0D45-9362-10B88E37E017}" sibTransId="{FF72B390-EE47-654F-93B8-32DDDE72E2D8}"/>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79C59F5-A641-4848-B59B-0ED1626BD137}" type="presParOf" srcId="{2F00CC27-692F-4E7A-8527-A25D4FA4CE79}" destId="{0DE83696-5E29-4C40-AFC1-276CC31A6EA2}" srcOrd="1" destOrd="0" presId="urn:microsoft.com/office/officeart/2018/2/layout/IconVerticalSolidList"/>
    <dgm:cxn modelId="{B83FEF0F-0EEF-5B45-8EE8-8ABEABA4F649}" type="presParOf" srcId="{2F00CC27-692F-4E7A-8527-A25D4FA4CE79}" destId="{F4285107-B862-6848-A613-2370664D44EB}" srcOrd="2" destOrd="0" presId="urn:microsoft.com/office/officeart/2018/2/layout/IconVerticalSolidList"/>
    <dgm:cxn modelId="{C59B2734-2400-1140-8792-D210D973DBB0}" type="presParOf" srcId="{F4285107-B862-6848-A613-2370664D44EB}" destId="{B3925476-EF79-4645-8A52-C275C032D405}" srcOrd="0" destOrd="0" presId="urn:microsoft.com/office/officeart/2018/2/layout/IconVerticalSolidList"/>
    <dgm:cxn modelId="{17216B9C-8B52-BA4B-A34C-291A538F6454}" type="presParOf" srcId="{F4285107-B862-6848-A613-2370664D44EB}" destId="{8A0CAF8E-5D30-B041-BFE6-A16B60C855FE}" srcOrd="1" destOrd="0" presId="urn:microsoft.com/office/officeart/2018/2/layout/IconVerticalSolidList"/>
    <dgm:cxn modelId="{E788A35F-ACBE-874F-B772-404ABAA2820F}" type="presParOf" srcId="{F4285107-B862-6848-A613-2370664D44EB}" destId="{5E0A27A7-02AB-3F48-847C-818459B189A6}" srcOrd="2" destOrd="0" presId="urn:microsoft.com/office/officeart/2018/2/layout/IconVerticalSolidList"/>
    <dgm:cxn modelId="{448318F7-CA76-3C4A-A5AA-73F20C0F7EF7}" type="presParOf" srcId="{F4285107-B862-6848-A613-2370664D44EB}" destId="{E05C8F1B-6541-D647-AF56-DB9AE2449085}" srcOrd="3" destOrd="0" presId="urn:microsoft.com/office/officeart/2018/2/layout/IconVerticalSolidList"/>
    <dgm:cxn modelId="{03AE3FEA-680C-8E4D-8173-97893899D372}" type="presParOf" srcId="{2F00CC27-692F-4E7A-8527-A25D4FA4CE79}" destId="{EA1D2532-DD63-D643-8217-AA4CD5B79104}" srcOrd="3" destOrd="0" presId="urn:microsoft.com/office/officeart/2018/2/layout/IconVerticalSolidList"/>
    <dgm:cxn modelId="{E10CD723-1AE3-894B-B68D-30D6004A11C2}" type="presParOf" srcId="{2F00CC27-692F-4E7A-8527-A25D4FA4CE79}" destId="{1417F48E-9E6E-CD43-A7DF-3F9098A0FCAA}" srcOrd="4" destOrd="0" presId="urn:microsoft.com/office/officeart/2018/2/layout/IconVerticalSolidList"/>
    <dgm:cxn modelId="{4774A64C-1D6D-1945-8F86-451FBBDE4BF0}" type="presParOf" srcId="{1417F48E-9E6E-CD43-A7DF-3F9098A0FCAA}" destId="{3D037995-6ABA-B446-9612-D1AB6F4270CF}" srcOrd="0" destOrd="0" presId="urn:microsoft.com/office/officeart/2018/2/layout/IconVerticalSolidList"/>
    <dgm:cxn modelId="{2CC4D8A6-0D9A-8544-90FE-2BD79A39169B}" type="presParOf" srcId="{1417F48E-9E6E-CD43-A7DF-3F9098A0FCAA}" destId="{025A2F62-D2F4-3243-A87B-D00E545DD4B4}" srcOrd="1" destOrd="0" presId="urn:microsoft.com/office/officeart/2018/2/layout/IconVerticalSolidList"/>
    <dgm:cxn modelId="{66B958B0-1F4D-1940-8E4C-A374C8C40E32}" type="presParOf" srcId="{1417F48E-9E6E-CD43-A7DF-3F9098A0FCAA}" destId="{8ECABEDE-F5E4-8C4F-8252-0961420301D5}" srcOrd="2" destOrd="0" presId="urn:microsoft.com/office/officeart/2018/2/layout/IconVerticalSolidList"/>
    <dgm:cxn modelId="{D63D3D6E-85D5-D447-98F4-BAFF4AB53DCE}" type="presParOf" srcId="{1417F48E-9E6E-CD43-A7DF-3F9098A0FCAA}" destId="{4023FE14-8BC7-4D4E-9F7E-4DD53C22D177}" srcOrd="3" destOrd="0" presId="urn:microsoft.com/office/officeart/2018/2/layout/IconVerticalSolidList"/>
    <dgm:cxn modelId="{F572CCDB-32BC-E947-8058-B24076A127FB}" type="presParOf" srcId="{2F00CC27-692F-4E7A-8527-A25D4FA4CE79}" destId="{79779AA5-EAFB-7946-BFA3-C6D33481B49B}" srcOrd="5" destOrd="0" presId="urn:microsoft.com/office/officeart/2018/2/layout/IconVerticalSolidList"/>
    <dgm:cxn modelId="{7E8D7115-3BE2-9D41-B40E-F8C3F395A72F}" type="presParOf" srcId="{2F00CC27-692F-4E7A-8527-A25D4FA4CE79}" destId="{F91D099B-5C50-8248-AA43-BA703D22CAFA}" srcOrd="6" destOrd="0" presId="urn:microsoft.com/office/officeart/2018/2/layout/IconVerticalSolidList"/>
    <dgm:cxn modelId="{8960CF9D-6A1A-FB48-93FC-870B5ECEA2D5}" type="presParOf" srcId="{F91D099B-5C50-8248-AA43-BA703D22CAFA}" destId="{F6E3025A-3E52-0240-A279-22EB86DE021F}" srcOrd="0" destOrd="0" presId="urn:microsoft.com/office/officeart/2018/2/layout/IconVerticalSolidList"/>
    <dgm:cxn modelId="{BA16E7AE-44D9-BA4B-B0D0-B4BFC2C84348}" type="presParOf" srcId="{F91D099B-5C50-8248-AA43-BA703D22CAFA}" destId="{2F18FA9B-94FE-9A46-BB09-2E520FD82BE2}" srcOrd="1" destOrd="0" presId="urn:microsoft.com/office/officeart/2018/2/layout/IconVerticalSolidList"/>
    <dgm:cxn modelId="{F95C6E40-6CD8-3E40-81C3-9D6AD43B1362}" type="presParOf" srcId="{F91D099B-5C50-8248-AA43-BA703D22CAFA}" destId="{5475732A-68C2-854A-93BD-4E33FEF3B4FD}" srcOrd="2" destOrd="0" presId="urn:microsoft.com/office/officeart/2018/2/layout/IconVerticalSolidList"/>
    <dgm:cxn modelId="{E110983B-4C9C-7D40-8E89-E94C29D57D93}" type="presParOf" srcId="{F91D099B-5C50-8248-AA43-BA703D22CAFA}" destId="{1154B90D-877C-1341-8860-32322AD67DA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GB" sz="2000" dirty="0">
              <a:latin typeface="Titillium Web" pitchFamily="2" charset="77"/>
            </a:rPr>
            <a:t>There are two Notebook terms that we work with: cells and kernels </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FA5E5EA5-9B8B-3548-AA80-CC53B2EF51FD}">
      <dgm:prSet custT="1"/>
      <dgm:spPr/>
      <dgm:t>
        <a:bodyPr/>
        <a:lstStyle/>
        <a:p>
          <a:pPr>
            <a:lnSpc>
              <a:spcPct val="100000"/>
            </a:lnSpc>
          </a:pPr>
          <a:r>
            <a:rPr lang="en-GB" sz="2000" dirty="0">
              <a:latin typeface="Titillium Web" pitchFamily="2" charset="77"/>
            </a:rPr>
            <a:t>A </a:t>
          </a:r>
          <a:r>
            <a:rPr lang="en-GB" sz="2000" b="1" dirty="0">
              <a:latin typeface="Titillium Web" pitchFamily="2" charset="77"/>
            </a:rPr>
            <a:t>kernel</a:t>
          </a:r>
          <a:r>
            <a:rPr lang="en-GB" sz="2000" dirty="0">
              <a:latin typeface="Titillium Web" pitchFamily="2" charset="77"/>
            </a:rPr>
            <a:t> is a “computational engine” that executes the code contained in a notebook document.</a:t>
          </a:r>
        </a:p>
      </dgm:t>
    </dgm:pt>
    <dgm:pt modelId="{6168FAF7-26D1-C547-AD5A-40FB9924A510}" type="parTrans" cxnId="{87B677A2-97EF-A24B-A4EE-1CCB30F9DE5C}">
      <dgm:prSet/>
      <dgm:spPr/>
      <dgm:t>
        <a:bodyPr/>
        <a:lstStyle/>
        <a:p>
          <a:endParaRPr lang="en-GB"/>
        </a:p>
      </dgm:t>
    </dgm:pt>
    <dgm:pt modelId="{9CA0B36E-724F-4543-9331-3040D255C92D}" type="sibTrans" cxnId="{87B677A2-97EF-A24B-A4EE-1CCB30F9DE5C}">
      <dgm:prSet/>
      <dgm:spPr/>
      <dgm:t>
        <a:bodyPr/>
        <a:lstStyle/>
        <a:p>
          <a:endParaRPr lang="en-GB"/>
        </a:p>
      </dgm:t>
    </dgm:pt>
    <dgm:pt modelId="{04922B93-313C-174A-9DE9-0D4594BD6564}">
      <dgm:prSet custT="1"/>
      <dgm:spPr/>
      <dgm:t>
        <a:bodyPr/>
        <a:lstStyle/>
        <a:p>
          <a:pPr>
            <a:lnSpc>
              <a:spcPct val="100000"/>
            </a:lnSpc>
          </a:pPr>
          <a:r>
            <a:rPr lang="en-GB" sz="2000" dirty="0">
              <a:latin typeface="Titillium Web" pitchFamily="2" charset="77"/>
            </a:rPr>
            <a:t>A </a:t>
          </a:r>
          <a:r>
            <a:rPr lang="en-GB" sz="2000" b="1" dirty="0">
              <a:latin typeface="Titillium Web" pitchFamily="2" charset="77"/>
            </a:rPr>
            <a:t>cell</a:t>
          </a:r>
          <a:r>
            <a:rPr lang="en-GB" sz="2000" dirty="0">
              <a:latin typeface="Titillium Web" pitchFamily="2" charset="77"/>
            </a:rPr>
            <a:t> is a container for text to be displayed in the notebook or code to be executed by the notebook’s kernel</a:t>
          </a:r>
        </a:p>
      </dgm:t>
    </dgm:pt>
    <dgm:pt modelId="{BF9D0186-D808-4248-9CF8-5858117AD517}" type="parTrans" cxnId="{7299DD82-A6FE-8640-8FAF-311003664F23}">
      <dgm:prSet/>
      <dgm:spPr/>
      <dgm:t>
        <a:bodyPr/>
        <a:lstStyle/>
        <a:p>
          <a:endParaRPr lang="en-GB"/>
        </a:p>
      </dgm:t>
    </dgm:pt>
    <dgm:pt modelId="{EA88E1B6-8CED-2E44-BC4B-A60288306179}" type="sibTrans" cxnId="{7299DD82-A6FE-8640-8FAF-311003664F23}">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3"/>
      <dgm:spPr/>
    </dgm:pt>
    <dgm:pt modelId="{B5B8A3DE-FA37-4099-BE58-2AC189A30973}" type="pres">
      <dgm:prSet presAssocID="{07F2EE78-F4B9-4A4E-BDC4-F4B656463B13}" presName="iconRect" presStyleLbl="node1" presStyleIdx="0" presStyleCnt="3"/>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3">
        <dgm:presLayoutVars>
          <dgm:chMax val="0"/>
          <dgm:chPref val="0"/>
        </dgm:presLayoutVars>
      </dgm:prSet>
      <dgm:spPr/>
    </dgm:pt>
    <dgm:pt modelId="{05654944-8E4E-C44B-AA13-C922BC4B5F30}" type="pres">
      <dgm:prSet presAssocID="{D561AB8D-44F7-43C8-8776-486D9735DB2D}" presName="sibTrans" presStyleCnt="0"/>
      <dgm:spPr/>
    </dgm:pt>
    <dgm:pt modelId="{676497D9-1C13-A340-8F1E-51B958D4858B}" type="pres">
      <dgm:prSet presAssocID="{FA5E5EA5-9B8B-3548-AA80-CC53B2EF51FD}" presName="compNode" presStyleCnt="0"/>
      <dgm:spPr/>
    </dgm:pt>
    <dgm:pt modelId="{828BFF23-9C7C-BF45-AF65-7152D8C23929}" type="pres">
      <dgm:prSet presAssocID="{FA5E5EA5-9B8B-3548-AA80-CC53B2EF51FD}" presName="bgRect" presStyleLbl="bgShp" presStyleIdx="1" presStyleCnt="3"/>
      <dgm:spPr/>
    </dgm:pt>
    <dgm:pt modelId="{DF64E27E-3A62-4547-86F8-09C6811B6F89}" type="pres">
      <dgm:prSet presAssocID="{FA5E5EA5-9B8B-3548-AA80-CC53B2EF51FD}" presName="iconRect" presStyleLbl="node1" presStyleIdx="1" presStyleCnt="3"/>
      <dgm:spPr>
        <a:blipFill rotWithShape="1">
          <a:blip xmlns:r="http://schemas.openxmlformats.org/officeDocument/2006/relationships" r:embed="rId2"/>
          <a:srcRect/>
          <a:stretch>
            <a:fillRect l="-6000" r="-6000"/>
          </a:stretch>
        </a:blipFill>
      </dgm:spPr>
    </dgm:pt>
    <dgm:pt modelId="{35937327-B909-3F4F-AAA0-49537DCD2FB1}" type="pres">
      <dgm:prSet presAssocID="{FA5E5EA5-9B8B-3548-AA80-CC53B2EF51FD}" presName="spaceRect" presStyleCnt="0"/>
      <dgm:spPr/>
    </dgm:pt>
    <dgm:pt modelId="{012220F6-8289-EF43-B420-797AB6C61BAB}" type="pres">
      <dgm:prSet presAssocID="{FA5E5EA5-9B8B-3548-AA80-CC53B2EF51FD}" presName="parTx" presStyleLbl="revTx" presStyleIdx="1" presStyleCnt="3">
        <dgm:presLayoutVars>
          <dgm:chMax val="0"/>
          <dgm:chPref val="0"/>
        </dgm:presLayoutVars>
      </dgm:prSet>
      <dgm:spPr/>
    </dgm:pt>
    <dgm:pt modelId="{C1E431C0-4318-0741-B8CD-D9CF179CCFE1}" type="pres">
      <dgm:prSet presAssocID="{9CA0B36E-724F-4543-9331-3040D255C92D}" presName="sibTrans" presStyleCnt="0"/>
      <dgm:spPr/>
    </dgm:pt>
    <dgm:pt modelId="{99F65D98-46B9-0F47-8197-F9659971089A}" type="pres">
      <dgm:prSet presAssocID="{04922B93-313C-174A-9DE9-0D4594BD6564}" presName="compNode" presStyleCnt="0"/>
      <dgm:spPr/>
    </dgm:pt>
    <dgm:pt modelId="{A485A635-D441-1148-AF77-99338716A2E4}" type="pres">
      <dgm:prSet presAssocID="{04922B93-313C-174A-9DE9-0D4594BD6564}" presName="bgRect" presStyleLbl="bgShp" presStyleIdx="2" presStyleCnt="3"/>
      <dgm:spPr/>
    </dgm:pt>
    <dgm:pt modelId="{9A73DB13-EE2C-584A-B393-C8D5B21D8CB4}" type="pres">
      <dgm:prSet presAssocID="{04922B93-313C-174A-9DE9-0D4594BD6564}" presName="iconRect" presStyleLbl="node1" presStyleIdx="2" presStyleCnt="3"/>
      <dgm:spPr>
        <a:blipFill rotWithShape="1">
          <a:blip xmlns:r="http://schemas.openxmlformats.org/officeDocument/2006/relationships" r:embed="rId3"/>
          <a:srcRect/>
          <a:stretch>
            <a:fillRect/>
          </a:stretch>
        </a:blipFill>
      </dgm:spPr>
    </dgm:pt>
    <dgm:pt modelId="{24E6C683-3A54-9247-88EA-C085F4C3F521}" type="pres">
      <dgm:prSet presAssocID="{04922B93-313C-174A-9DE9-0D4594BD6564}" presName="spaceRect" presStyleCnt="0"/>
      <dgm:spPr/>
    </dgm:pt>
    <dgm:pt modelId="{DB965234-401E-174C-8748-645C18ECE8BD}" type="pres">
      <dgm:prSet presAssocID="{04922B93-313C-174A-9DE9-0D4594BD6564}" presName="parTx" presStyleLbl="revTx" presStyleIdx="2" presStyleCnt="3">
        <dgm:presLayoutVars>
          <dgm:chMax val="0"/>
          <dgm:chPref val="0"/>
        </dgm:presLayoutVars>
      </dgm:prSet>
      <dgm:spPr/>
    </dgm:pt>
  </dgm:ptLst>
  <dgm:cxnLst>
    <dgm:cxn modelId="{14A6FA3A-CFE3-AF4C-8834-A4D3D5F0D17A}" type="presOf" srcId="{04922B93-313C-174A-9DE9-0D4594BD6564}" destId="{DB965234-401E-174C-8748-645C18ECE8BD}" srcOrd="0" destOrd="0" presId="urn:microsoft.com/office/officeart/2018/2/layout/IconVerticalSolidList"/>
    <dgm:cxn modelId="{7299DD82-A6FE-8640-8FAF-311003664F23}" srcId="{20B79438-B3E2-4C2B-979F-380153CA198C}" destId="{04922B93-313C-174A-9DE9-0D4594BD6564}" srcOrd="2" destOrd="0" parTransId="{BF9D0186-D808-4248-9CF8-5858117AD517}" sibTransId="{EA88E1B6-8CED-2E44-BC4B-A60288306179}"/>
    <dgm:cxn modelId="{87B677A2-97EF-A24B-A4EE-1CCB30F9DE5C}" srcId="{20B79438-B3E2-4C2B-979F-380153CA198C}" destId="{FA5E5EA5-9B8B-3548-AA80-CC53B2EF51FD}" srcOrd="1" destOrd="0" parTransId="{6168FAF7-26D1-C547-AD5A-40FB9924A510}" sibTransId="{9CA0B36E-724F-4543-9331-3040D255C92D}"/>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744797E8-45C5-EE4A-A538-C846E68ADAFB}" type="presOf" srcId="{FA5E5EA5-9B8B-3548-AA80-CC53B2EF51FD}" destId="{012220F6-8289-EF43-B420-797AB6C61BAB}" srcOrd="0" destOrd="0" presId="urn:microsoft.com/office/officeart/2018/2/layout/IconVerticalSolidList"/>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6555C126-504F-074F-B0B2-EE071EBDE513}" type="presParOf" srcId="{2F00CC27-692F-4E7A-8527-A25D4FA4CE79}" destId="{05654944-8E4E-C44B-AA13-C922BC4B5F30}" srcOrd="1" destOrd="0" presId="urn:microsoft.com/office/officeart/2018/2/layout/IconVerticalSolidList"/>
    <dgm:cxn modelId="{66CB6D23-66B3-164A-B3EC-EE6972900791}" type="presParOf" srcId="{2F00CC27-692F-4E7A-8527-A25D4FA4CE79}" destId="{676497D9-1C13-A340-8F1E-51B958D4858B}" srcOrd="2" destOrd="0" presId="urn:microsoft.com/office/officeart/2018/2/layout/IconVerticalSolidList"/>
    <dgm:cxn modelId="{A250810D-B309-BA41-AF31-E70D72A9C0A5}" type="presParOf" srcId="{676497D9-1C13-A340-8F1E-51B958D4858B}" destId="{828BFF23-9C7C-BF45-AF65-7152D8C23929}" srcOrd="0" destOrd="0" presId="urn:microsoft.com/office/officeart/2018/2/layout/IconVerticalSolidList"/>
    <dgm:cxn modelId="{E22D2148-8180-2B4F-A09C-49CE8124DB6A}" type="presParOf" srcId="{676497D9-1C13-A340-8F1E-51B958D4858B}" destId="{DF64E27E-3A62-4547-86F8-09C6811B6F89}" srcOrd="1" destOrd="0" presId="urn:microsoft.com/office/officeart/2018/2/layout/IconVerticalSolidList"/>
    <dgm:cxn modelId="{252AAFF3-AE57-9145-AA08-CDB25797B57C}" type="presParOf" srcId="{676497D9-1C13-A340-8F1E-51B958D4858B}" destId="{35937327-B909-3F4F-AAA0-49537DCD2FB1}" srcOrd="2" destOrd="0" presId="urn:microsoft.com/office/officeart/2018/2/layout/IconVerticalSolidList"/>
    <dgm:cxn modelId="{E75DCF41-4757-6A47-A111-0FDA7391365F}" type="presParOf" srcId="{676497D9-1C13-A340-8F1E-51B958D4858B}" destId="{012220F6-8289-EF43-B420-797AB6C61BAB}" srcOrd="3" destOrd="0" presId="urn:microsoft.com/office/officeart/2018/2/layout/IconVerticalSolidList"/>
    <dgm:cxn modelId="{FA99404A-AF56-9D40-92CA-106FEADE664C}" type="presParOf" srcId="{2F00CC27-692F-4E7A-8527-A25D4FA4CE79}" destId="{C1E431C0-4318-0741-B8CD-D9CF179CCFE1}" srcOrd="3" destOrd="0" presId="urn:microsoft.com/office/officeart/2018/2/layout/IconVerticalSolidList"/>
    <dgm:cxn modelId="{00C743CE-D17F-4F4C-B1B8-EF94B55684E3}" type="presParOf" srcId="{2F00CC27-692F-4E7A-8527-A25D4FA4CE79}" destId="{99F65D98-46B9-0F47-8197-F9659971089A}" srcOrd="4" destOrd="0" presId="urn:microsoft.com/office/officeart/2018/2/layout/IconVerticalSolidList"/>
    <dgm:cxn modelId="{2A7AC76D-8C04-3D48-89AA-CC7540A022FB}" type="presParOf" srcId="{99F65D98-46B9-0F47-8197-F9659971089A}" destId="{A485A635-D441-1148-AF77-99338716A2E4}" srcOrd="0" destOrd="0" presId="urn:microsoft.com/office/officeart/2018/2/layout/IconVerticalSolidList"/>
    <dgm:cxn modelId="{9BAA9A14-2436-0C4B-A1B0-771D4BAC138D}" type="presParOf" srcId="{99F65D98-46B9-0F47-8197-F9659971089A}" destId="{9A73DB13-EE2C-584A-B393-C8D5B21D8CB4}" srcOrd="1" destOrd="0" presId="urn:microsoft.com/office/officeart/2018/2/layout/IconVerticalSolidList"/>
    <dgm:cxn modelId="{179E6140-58BE-0B4B-AC2B-2D2623DB027F}" type="presParOf" srcId="{99F65D98-46B9-0F47-8197-F9659971089A}" destId="{24E6C683-3A54-9247-88EA-C085F4C3F521}" srcOrd="2" destOrd="0" presId="urn:microsoft.com/office/officeart/2018/2/layout/IconVerticalSolidList"/>
    <dgm:cxn modelId="{AC346DAD-C588-6146-9CED-F3C4F346948B}" type="presParOf" srcId="{99F65D98-46B9-0F47-8197-F9659971089A}" destId="{DB965234-401E-174C-8748-645C18ECE8B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gn="just">
            <a:lnSpc>
              <a:spcPct val="100000"/>
            </a:lnSpc>
          </a:pPr>
          <a:r>
            <a:rPr lang="en-GB" sz="1800" b="1" dirty="0">
              <a:latin typeface="Titillium Web" pitchFamily="2" charset="77"/>
            </a:rPr>
            <a:t>Answer more questions, more completely (powerful big data business intelligence platform)</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1"/>
      <dgm:spPr/>
    </dgm:pt>
    <dgm:pt modelId="{B5B8A3DE-FA37-4099-BE58-2AC189A30973}" type="pres">
      <dgm:prSet presAssocID="{07F2EE78-F4B9-4A4E-BDC4-F4B656463B13}" presName="iconRect" presStyleLbl="node1" presStyleIdx="0" presStyleCnt="1"/>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1">
        <dgm:presLayoutVars>
          <dgm:chMax val="0"/>
          <dgm:chPref val="0"/>
        </dgm:presLayoutVars>
      </dgm:prSet>
      <dgm:spPr/>
    </dgm:pt>
  </dgm:ptLst>
  <dgm:cxnLst>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GB" sz="1800" b="1" dirty="0">
              <a:latin typeface="Titillium Web" pitchFamily="2" charset="77"/>
            </a:rPr>
            <a:t>Answer more questions, more completely (powerful big data business intelligence platform)</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46486F07-B62F-3D41-8999-E8F2D34FC118}">
      <dgm:prSet custT="1"/>
      <dgm:spPr/>
      <dgm:t>
        <a:bodyPr/>
        <a:lstStyle/>
        <a:p>
          <a:pPr>
            <a:lnSpc>
              <a:spcPct val="100000"/>
            </a:lnSpc>
          </a:pPr>
          <a:r>
            <a:rPr lang="en-GB" sz="1800" b="1" dirty="0">
              <a:latin typeface="Titillium Web" pitchFamily="2" charset="77"/>
            </a:rPr>
            <a:t>Improve operational efficiency</a:t>
          </a:r>
          <a:endParaRPr lang="en-GB" sz="1800" dirty="0">
            <a:latin typeface="Titillium Web" pitchFamily="2" charset="77"/>
          </a:endParaRPr>
        </a:p>
      </dgm:t>
    </dgm:pt>
    <dgm:pt modelId="{C7B37416-8238-5140-A2EC-46D07208F478}" type="parTrans" cxnId="{2592F19F-FC16-7740-B134-FA83393F8446}">
      <dgm:prSet/>
      <dgm:spPr/>
    </dgm:pt>
    <dgm:pt modelId="{E3620DE1-C290-AA4F-931F-1DC96A4A6111}" type="sibTrans" cxnId="{2592F19F-FC16-7740-B134-FA83393F8446}">
      <dgm:prSet/>
      <dgm:spPr/>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2"/>
      <dgm:spPr/>
    </dgm:pt>
    <dgm:pt modelId="{B5B8A3DE-FA37-4099-BE58-2AC189A30973}" type="pres">
      <dgm:prSet presAssocID="{07F2EE78-F4B9-4A4E-BDC4-F4B656463B13}" presName="iconRect" presStyleLbl="node1" presStyleIdx="0" presStyleCnt="2"/>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2">
        <dgm:presLayoutVars>
          <dgm:chMax val="0"/>
          <dgm:chPref val="0"/>
        </dgm:presLayoutVars>
      </dgm:prSet>
      <dgm:spPr/>
    </dgm:pt>
    <dgm:pt modelId="{570D93D6-2581-1047-9E88-A6E7AA920F8A}" type="pres">
      <dgm:prSet presAssocID="{D561AB8D-44F7-43C8-8776-486D9735DB2D}" presName="sibTrans" presStyleCnt="0"/>
      <dgm:spPr/>
    </dgm:pt>
    <dgm:pt modelId="{91F9165F-FCF5-CF45-8CF7-32BA93B81440}" type="pres">
      <dgm:prSet presAssocID="{46486F07-B62F-3D41-8999-E8F2D34FC118}" presName="compNode" presStyleCnt="0"/>
      <dgm:spPr/>
    </dgm:pt>
    <dgm:pt modelId="{83566EDC-07BB-7C45-9689-01CE0AA7CD89}" type="pres">
      <dgm:prSet presAssocID="{46486F07-B62F-3D41-8999-E8F2D34FC118}" presName="bgRect" presStyleLbl="bgShp" presStyleIdx="1" presStyleCnt="2"/>
      <dgm:spPr/>
    </dgm:pt>
    <dgm:pt modelId="{D11773D9-DE32-BE4D-9CD8-FDC1C977FA4D}" type="pres">
      <dgm:prSet presAssocID="{46486F07-B62F-3D41-8999-E8F2D34FC118}" presName="iconRect" presStyleLbl="node1" presStyleIdx="1" presStyleCnt="2"/>
      <dgm:spPr>
        <a:blipFill rotWithShape="1">
          <a:blip xmlns:r="http://schemas.openxmlformats.org/officeDocument/2006/relationships" r:embed="rId2"/>
          <a:srcRect/>
          <a:stretch>
            <a:fillRect l="-6000" r="-6000"/>
          </a:stretch>
        </a:blipFill>
      </dgm:spPr>
    </dgm:pt>
    <dgm:pt modelId="{8E7E2E33-47BE-1E4F-A0A4-2800FCBF8DD0}" type="pres">
      <dgm:prSet presAssocID="{46486F07-B62F-3D41-8999-E8F2D34FC118}" presName="spaceRect" presStyleCnt="0"/>
      <dgm:spPr/>
    </dgm:pt>
    <dgm:pt modelId="{91AD222C-72CE-6C4A-83E7-64B5390E9144}" type="pres">
      <dgm:prSet presAssocID="{46486F07-B62F-3D41-8999-E8F2D34FC118}" presName="parTx" presStyleLbl="revTx" presStyleIdx="1" presStyleCnt="2">
        <dgm:presLayoutVars>
          <dgm:chMax val="0"/>
          <dgm:chPref val="0"/>
        </dgm:presLayoutVars>
      </dgm:prSet>
      <dgm:spPr/>
    </dgm:pt>
  </dgm:ptLst>
  <dgm:cxnLst>
    <dgm:cxn modelId="{4F81533E-4AA3-AD49-A553-F67BB90FBB6D}" type="presOf" srcId="{46486F07-B62F-3D41-8999-E8F2D34FC118}" destId="{91AD222C-72CE-6C4A-83E7-64B5390E9144}" srcOrd="0" destOrd="0" presId="urn:microsoft.com/office/officeart/2018/2/layout/IconVerticalSolidList"/>
    <dgm:cxn modelId="{2592F19F-FC16-7740-B134-FA83393F8446}" srcId="{20B79438-B3E2-4C2B-979F-380153CA198C}" destId="{46486F07-B62F-3D41-8999-E8F2D34FC118}" srcOrd="1" destOrd="0" parTransId="{C7B37416-8238-5140-A2EC-46D07208F478}" sibTransId="{E3620DE1-C290-AA4F-931F-1DC96A4A6111}"/>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FEE2298-B937-6440-9A8D-E105D0E32240}" type="presParOf" srcId="{2F00CC27-692F-4E7A-8527-A25D4FA4CE79}" destId="{570D93D6-2581-1047-9E88-A6E7AA920F8A}" srcOrd="1" destOrd="0" presId="urn:microsoft.com/office/officeart/2018/2/layout/IconVerticalSolidList"/>
    <dgm:cxn modelId="{54B06AC4-BF7C-5644-89F4-082E4195ED22}" type="presParOf" srcId="{2F00CC27-692F-4E7A-8527-A25D4FA4CE79}" destId="{91F9165F-FCF5-CF45-8CF7-32BA93B81440}" srcOrd="2" destOrd="0" presId="urn:microsoft.com/office/officeart/2018/2/layout/IconVerticalSolidList"/>
    <dgm:cxn modelId="{1243130E-ECD9-DF4B-8A3D-56CCB0F26848}" type="presParOf" srcId="{91F9165F-FCF5-CF45-8CF7-32BA93B81440}" destId="{83566EDC-07BB-7C45-9689-01CE0AA7CD89}" srcOrd="0" destOrd="0" presId="urn:microsoft.com/office/officeart/2018/2/layout/IconVerticalSolidList"/>
    <dgm:cxn modelId="{76C94769-0269-DB4E-9E5E-C7E24524FE83}" type="presParOf" srcId="{91F9165F-FCF5-CF45-8CF7-32BA93B81440}" destId="{D11773D9-DE32-BE4D-9CD8-FDC1C977FA4D}" srcOrd="1" destOrd="0" presId="urn:microsoft.com/office/officeart/2018/2/layout/IconVerticalSolidList"/>
    <dgm:cxn modelId="{906A2074-2CE7-1C4A-AD9E-921D48CF8F93}" type="presParOf" srcId="{91F9165F-FCF5-CF45-8CF7-32BA93B81440}" destId="{8E7E2E33-47BE-1E4F-A0A4-2800FCBF8DD0}" srcOrd="2" destOrd="0" presId="urn:microsoft.com/office/officeart/2018/2/layout/IconVerticalSolidList"/>
    <dgm:cxn modelId="{23B180A1-7D5E-3440-A517-58041CE09371}" type="presParOf" srcId="{91F9165F-FCF5-CF45-8CF7-32BA93B81440}" destId="{91AD222C-72CE-6C4A-83E7-64B5390E914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GB" sz="1800" b="1" dirty="0">
              <a:latin typeface="Titillium Web" pitchFamily="2" charset="77"/>
            </a:rPr>
            <a:t>Answer more questions, more completely (powerful big data business intelligence platform)</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46486F07-B62F-3D41-8999-E8F2D34FC118}">
      <dgm:prSet custT="1"/>
      <dgm:spPr/>
      <dgm:t>
        <a:bodyPr/>
        <a:lstStyle/>
        <a:p>
          <a:pPr>
            <a:lnSpc>
              <a:spcPct val="100000"/>
            </a:lnSpc>
          </a:pPr>
          <a:r>
            <a:rPr lang="en-GB" sz="1800" b="1" dirty="0">
              <a:latin typeface="Titillium Web" pitchFamily="2" charset="77"/>
            </a:rPr>
            <a:t>Improve operational efficiency</a:t>
          </a:r>
          <a:endParaRPr lang="en-GB" sz="1800" dirty="0">
            <a:latin typeface="Titillium Web" pitchFamily="2" charset="77"/>
          </a:endParaRPr>
        </a:p>
      </dgm:t>
    </dgm:pt>
    <dgm:pt modelId="{C7B37416-8238-5140-A2EC-46D07208F478}" type="parTrans" cxnId="{2592F19F-FC16-7740-B134-FA83393F8446}">
      <dgm:prSet/>
      <dgm:spPr/>
    </dgm:pt>
    <dgm:pt modelId="{E3620DE1-C290-AA4F-931F-1DC96A4A6111}" type="sibTrans" cxnId="{2592F19F-FC16-7740-B134-FA83393F8446}">
      <dgm:prSet/>
      <dgm:spPr/>
    </dgm:pt>
    <dgm:pt modelId="{39061010-3789-944B-9249-FF45C30270B9}">
      <dgm:prSet custT="1"/>
      <dgm:spPr/>
      <dgm:t>
        <a:bodyPr/>
        <a:lstStyle/>
        <a:p>
          <a:pPr>
            <a:lnSpc>
              <a:spcPct val="100000"/>
            </a:lnSpc>
          </a:pPr>
          <a:r>
            <a:rPr lang="en-RO" sz="2000" b="1" dirty="0">
              <a:latin typeface="Titillium Web" pitchFamily="2" charset="77"/>
            </a:rPr>
            <a:t>Make better decisions</a:t>
          </a:r>
          <a:endParaRPr lang="en-GB" sz="2000" b="1" dirty="0">
            <a:latin typeface="Titillium Web" pitchFamily="2" charset="77"/>
          </a:endParaRPr>
        </a:p>
      </dgm:t>
    </dgm:pt>
    <dgm:pt modelId="{E3BD718C-5294-CE45-A979-53D68C2793F1}" type="parTrans" cxnId="{5ADA24EB-1AC6-0F40-87F8-9F616F7C4DF0}">
      <dgm:prSet/>
      <dgm:spPr/>
    </dgm:pt>
    <dgm:pt modelId="{E80B7C6F-7694-DC48-ACDF-E5CDDDA9BE28}" type="sibTrans" cxnId="{5ADA24EB-1AC6-0F40-87F8-9F616F7C4DF0}">
      <dgm:prSet/>
      <dgm:spPr/>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3"/>
      <dgm:spPr/>
    </dgm:pt>
    <dgm:pt modelId="{B5B8A3DE-FA37-4099-BE58-2AC189A30973}" type="pres">
      <dgm:prSet presAssocID="{07F2EE78-F4B9-4A4E-BDC4-F4B656463B13}" presName="iconRect" presStyleLbl="node1" presStyleIdx="0" presStyleCnt="3"/>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3">
        <dgm:presLayoutVars>
          <dgm:chMax val="0"/>
          <dgm:chPref val="0"/>
        </dgm:presLayoutVars>
      </dgm:prSet>
      <dgm:spPr/>
    </dgm:pt>
    <dgm:pt modelId="{570D93D6-2581-1047-9E88-A6E7AA920F8A}" type="pres">
      <dgm:prSet presAssocID="{D561AB8D-44F7-43C8-8776-486D9735DB2D}" presName="sibTrans" presStyleCnt="0"/>
      <dgm:spPr/>
    </dgm:pt>
    <dgm:pt modelId="{91F9165F-FCF5-CF45-8CF7-32BA93B81440}" type="pres">
      <dgm:prSet presAssocID="{46486F07-B62F-3D41-8999-E8F2D34FC118}" presName="compNode" presStyleCnt="0"/>
      <dgm:spPr/>
    </dgm:pt>
    <dgm:pt modelId="{83566EDC-07BB-7C45-9689-01CE0AA7CD89}" type="pres">
      <dgm:prSet presAssocID="{46486F07-B62F-3D41-8999-E8F2D34FC118}" presName="bgRect" presStyleLbl="bgShp" presStyleIdx="1" presStyleCnt="3"/>
      <dgm:spPr/>
    </dgm:pt>
    <dgm:pt modelId="{D11773D9-DE32-BE4D-9CD8-FDC1C977FA4D}" type="pres">
      <dgm:prSet presAssocID="{46486F07-B62F-3D41-8999-E8F2D34FC118}" presName="iconRect" presStyleLbl="node1" presStyleIdx="1" presStyleCnt="3"/>
      <dgm:spPr>
        <a:blipFill rotWithShape="1">
          <a:blip xmlns:r="http://schemas.openxmlformats.org/officeDocument/2006/relationships" r:embed="rId2"/>
          <a:srcRect/>
          <a:stretch>
            <a:fillRect l="-6000" r="-6000"/>
          </a:stretch>
        </a:blipFill>
      </dgm:spPr>
    </dgm:pt>
    <dgm:pt modelId="{8E7E2E33-47BE-1E4F-A0A4-2800FCBF8DD0}" type="pres">
      <dgm:prSet presAssocID="{46486F07-B62F-3D41-8999-E8F2D34FC118}" presName="spaceRect" presStyleCnt="0"/>
      <dgm:spPr/>
    </dgm:pt>
    <dgm:pt modelId="{91AD222C-72CE-6C4A-83E7-64B5390E9144}" type="pres">
      <dgm:prSet presAssocID="{46486F07-B62F-3D41-8999-E8F2D34FC118}" presName="parTx" presStyleLbl="revTx" presStyleIdx="1" presStyleCnt="3">
        <dgm:presLayoutVars>
          <dgm:chMax val="0"/>
          <dgm:chPref val="0"/>
        </dgm:presLayoutVars>
      </dgm:prSet>
      <dgm:spPr/>
    </dgm:pt>
    <dgm:pt modelId="{46F5F388-ABAC-F443-86BD-17EBA28E79E7}" type="pres">
      <dgm:prSet presAssocID="{E3620DE1-C290-AA4F-931F-1DC96A4A6111}" presName="sibTrans" presStyleCnt="0"/>
      <dgm:spPr/>
    </dgm:pt>
    <dgm:pt modelId="{B74DDBC3-E122-4142-B6D1-00ACADA6C825}" type="pres">
      <dgm:prSet presAssocID="{39061010-3789-944B-9249-FF45C30270B9}" presName="compNode" presStyleCnt="0"/>
      <dgm:spPr/>
    </dgm:pt>
    <dgm:pt modelId="{302D806B-AEAA-9B4D-BADB-AB10C5C22DAA}" type="pres">
      <dgm:prSet presAssocID="{39061010-3789-944B-9249-FF45C30270B9}" presName="bgRect" presStyleLbl="bgShp" presStyleIdx="2" presStyleCnt="3"/>
      <dgm:spPr/>
    </dgm:pt>
    <dgm:pt modelId="{D079FB8B-D8D8-024B-B842-7706772DF58A}" type="pres">
      <dgm:prSet presAssocID="{39061010-3789-944B-9249-FF45C30270B9}" presName="iconRect" presStyleLbl="node1" presStyleIdx="2" presStyleCnt="3"/>
      <dgm:spPr>
        <a:blipFill rotWithShape="1">
          <a:blip xmlns:r="http://schemas.openxmlformats.org/officeDocument/2006/relationships" r:embed="rId3"/>
          <a:srcRect/>
          <a:stretch>
            <a:fillRect/>
          </a:stretch>
        </a:blipFill>
      </dgm:spPr>
    </dgm:pt>
    <dgm:pt modelId="{DFFCCFA9-3253-D841-96DC-FEEB4E139C00}" type="pres">
      <dgm:prSet presAssocID="{39061010-3789-944B-9249-FF45C30270B9}" presName="spaceRect" presStyleCnt="0"/>
      <dgm:spPr/>
    </dgm:pt>
    <dgm:pt modelId="{C443197B-44A8-7644-8226-D49E9C5E8DEF}" type="pres">
      <dgm:prSet presAssocID="{39061010-3789-944B-9249-FF45C30270B9}" presName="parTx" presStyleLbl="revTx" presStyleIdx="2" presStyleCnt="3">
        <dgm:presLayoutVars>
          <dgm:chMax val="0"/>
          <dgm:chPref val="0"/>
        </dgm:presLayoutVars>
      </dgm:prSet>
      <dgm:spPr/>
    </dgm:pt>
  </dgm:ptLst>
  <dgm:cxnLst>
    <dgm:cxn modelId="{4F81533E-4AA3-AD49-A553-F67BB90FBB6D}" type="presOf" srcId="{46486F07-B62F-3D41-8999-E8F2D34FC118}" destId="{91AD222C-72CE-6C4A-83E7-64B5390E9144}" srcOrd="0" destOrd="0" presId="urn:microsoft.com/office/officeart/2018/2/layout/IconVerticalSolidList"/>
    <dgm:cxn modelId="{D0DC097E-7F02-374D-BB9A-DD14C73F920A}" type="presOf" srcId="{39061010-3789-944B-9249-FF45C30270B9}" destId="{C443197B-44A8-7644-8226-D49E9C5E8DEF}" srcOrd="0" destOrd="0" presId="urn:microsoft.com/office/officeart/2018/2/layout/IconVerticalSolidList"/>
    <dgm:cxn modelId="{2592F19F-FC16-7740-B134-FA83393F8446}" srcId="{20B79438-B3E2-4C2B-979F-380153CA198C}" destId="{46486F07-B62F-3D41-8999-E8F2D34FC118}" srcOrd="1" destOrd="0" parTransId="{C7B37416-8238-5140-A2EC-46D07208F478}" sibTransId="{E3620DE1-C290-AA4F-931F-1DC96A4A6111}"/>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5ADA24EB-1AC6-0F40-87F8-9F616F7C4DF0}" srcId="{20B79438-B3E2-4C2B-979F-380153CA198C}" destId="{39061010-3789-944B-9249-FF45C30270B9}" srcOrd="2" destOrd="0" parTransId="{E3BD718C-5294-CE45-A979-53D68C2793F1}" sibTransId="{E80B7C6F-7694-DC48-ACDF-E5CDDDA9BE28}"/>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FEE2298-B937-6440-9A8D-E105D0E32240}" type="presParOf" srcId="{2F00CC27-692F-4E7A-8527-A25D4FA4CE79}" destId="{570D93D6-2581-1047-9E88-A6E7AA920F8A}" srcOrd="1" destOrd="0" presId="urn:microsoft.com/office/officeart/2018/2/layout/IconVerticalSolidList"/>
    <dgm:cxn modelId="{54B06AC4-BF7C-5644-89F4-082E4195ED22}" type="presParOf" srcId="{2F00CC27-692F-4E7A-8527-A25D4FA4CE79}" destId="{91F9165F-FCF5-CF45-8CF7-32BA93B81440}" srcOrd="2" destOrd="0" presId="urn:microsoft.com/office/officeart/2018/2/layout/IconVerticalSolidList"/>
    <dgm:cxn modelId="{1243130E-ECD9-DF4B-8A3D-56CCB0F26848}" type="presParOf" srcId="{91F9165F-FCF5-CF45-8CF7-32BA93B81440}" destId="{83566EDC-07BB-7C45-9689-01CE0AA7CD89}" srcOrd="0" destOrd="0" presId="urn:microsoft.com/office/officeart/2018/2/layout/IconVerticalSolidList"/>
    <dgm:cxn modelId="{76C94769-0269-DB4E-9E5E-C7E24524FE83}" type="presParOf" srcId="{91F9165F-FCF5-CF45-8CF7-32BA93B81440}" destId="{D11773D9-DE32-BE4D-9CD8-FDC1C977FA4D}" srcOrd="1" destOrd="0" presId="urn:microsoft.com/office/officeart/2018/2/layout/IconVerticalSolidList"/>
    <dgm:cxn modelId="{906A2074-2CE7-1C4A-AD9E-921D48CF8F93}" type="presParOf" srcId="{91F9165F-FCF5-CF45-8CF7-32BA93B81440}" destId="{8E7E2E33-47BE-1E4F-A0A4-2800FCBF8DD0}" srcOrd="2" destOrd="0" presId="urn:microsoft.com/office/officeart/2018/2/layout/IconVerticalSolidList"/>
    <dgm:cxn modelId="{23B180A1-7D5E-3440-A517-58041CE09371}" type="presParOf" srcId="{91F9165F-FCF5-CF45-8CF7-32BA93B81440}" destId="{91AD222C-72CE-6C4A-83E7-64B5390E9144}" srcOrd="3" destOrd="0" presId="urn:microsoft.com/office/officeart/2018/2/layout/IconVerticalSolidList"/>
    <dgm:cxn modelId="{A56926C9-D726-CF40-AFF8-8E6B86CCB0C7}" type="presParOf" srcId="{2F00CC27-692F-4E7A-8527-A25D4FA4CE79}" destId="{46F5F388-ABAC-F443-86BD-17EBA28E79E7}" srcOrd="3" destOrd="0" presId="urn:microsoft.com/office/officeart/2018/2/layout/IconVerticalSolidList"/>
    <dgm:cxn modelId="{C32014C9-9AF6-BE4D-8D46-77AB16C71F89}" type="presParOf" srcId="{2F00CC27-692F-4E7A-8527-A25D4FA4CE79}" destId="{B74DDBC3-E122-4142-B6D1-00ACADA6C825}" srcOrd="4" destOrd="0" presId="urn:microsoft.com/office/officeart/2018/2/layout/IconVerticalSolidList"/>
    <dgm:cxn modelId="{3683193D-80CB-4B49-ABD8-60CFCC9243F1}" type="presParOf" srcId="{B74DDBC3-E122-4142-B6D1-00ACADA6C825}" destId="{302D806B-AEAA-9B4D-BADB-AB10C5C22DAA}" srcOrd="0" destOrd="0" presId="urn:microsoft.com/office/officeart/2018/2/layout/IconVerticalSolidList"/>
    <dgm:cxn modelId="{F764D4F6-7C49-3642-BD2A-0F24EB7E7B3C}" type="presParOf" srcId="{B74DDBC3-E122-4142-B6D1-00ACADA6C825}" destId="{D079FB8B-D8D8-024B-B842-7706772DF58A}" srcOrd="1" destOrd="0" presId="urn:microsoft.com/office/officeart/2018/2/layout/IconVerticalSolidList"/>
    <dgm:cxn modelId="{6569C34C-4629-5C4E-90EB-43192701AF61}" type="presParOf" srcId="{B74DDBC3-E122-4142-B6D1-00ACADA6C825}" destId="{DFFCCFA9-3253-D841-96DC-FEEB4E139C00}" srcOrd="2" destOrd="0" presId="urn:microsoft.com/office/officeart/2018/2/layout/IconVerticalSolidList"/>
    <dgm:cxn modelId="{16A5B880-2087-6148-A3DD-ECBDCC31D5A9}" type="presParOf" srcId="{B74DDBC3-E122-4142-B6D1-00ACADA6C825}" destId="{C443197B-44A8-7644-8226-D49E9C5E8DE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GB" sz="1600" b="1" dirty="0">
              <a:latin typeface="Titillium Web" pitchFamily="2" charset="77"/>
            </a:rPr>
            <a:t>Answer more questions, more completely (powerful big data business intelligence platform)</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39061010-3789-944B-9249-FF45C30270B9}">
      <dgm:prSet custT="1"/>
      <dgm:spPr/>
      <dgm:t>
        <a:bodyPr/>
        <a:lstStyle/>
        <a:p>
          <a:pPr>
            <a:lnSpc>
              <a:spcPct val="100000"/>
            </a:lnSpc>
          </a:pPr>
          <a:r>
            <a:rPr lang="en-RO" sz="1600" b="1" kern="1200" dirty="0">
              <a:solidFill>
                <a:prstClr val="black">
                  <a:hueOff val="0"/>
                  <a:satOff val="0"/>
                  <a:lumOff val="0"/>
                  <a:alphaOff val="0"/>
                </a:prstClr>
              </a:solidFill>
              <a:latin typeface="Titillium Web" pitchFamily="2" charset="77"/>
              <a:ea typeface="+mn-ea"/>
              <a:cs typeface="+mn-cs"/>
            </a:rPr>
            <a:t>Make better decisions</a:t>
          </a:r>
          <a:endParaRPr lang="en-GB" sz="1600" b="1" kern="1200" dirty="0">
            <a:solidFill>
              <a:prstClr val="black">
                <a:hueOff val="0"/>
                <a:satOff val="0"/>
                <a:lumOff val="0"/>
                <a:alphaOff val="0"/>
              </a:prstClr>
            </a:solidFill>
            <a:latin typeface="Titillium Web" pitchFamily="2" charset="77"/>
            <a:ea typeface="+mn-ea"/>
            <a:cs typeface="+mn-cs"/>
          </a:endParaRPr>
        </a:p>
      </dgm:t>
    </dgm:pt>
    <dgm:pt modelId="{E3BD718C-5294-CE45-A979-53D68C2793F1}" type="parTrans" cxnId="{5ADA24EB-1AC6-0F40-87F8-9F616F7C4DF0}">
      <dgm:prSet/>
      <dgm:spPr/>
    </dgm:pt>
    <dgm:pt modelId="{E80B7C6F-7694-DC48-ACDF-E5CDDDA9BE28}" type="sibTrans" cxnId="{5ADA24EB-1AC6-0F40-87F8-9F616F7C4DF0}">
      <dgm:prSet/>
      <dgm:spPr/>
    </dgm:pt>
    <dgm:pt modelId="{E824CDB8-9855-FE4E-9620-694481C08B38}">
      <dgm:prSet custT="1"/>
      <dgm:spPr/>
      <dgm:t>
        <a:bodyPr/>
        <a:lstStyle/>
        <a:p>
          <a:pPr>
            <a:lnSpc>
              <a:spcPct val="100000"/>
            </a:lnSpc>
          </a:pPr>
          <a:r>
            <a:rPr lang="en-US" sz="1600" b="1" dirty="0">
              <a:latin typeface="Titillium Web" pitchFamily="2" charset="77"/>
            </a:rPr>
            <a:t>Empower a new generation of employees</a:t>
          </a:r>
          <a:r>
            <a:rPr lang="en-US" sz="1600" dirty="0">
              <a:latin typeface="Titillium Web" pitchFamily="2" charset="77"/>
            </a:rPr>
            <a:t> (data scientists, data-ops, data architects)</a:t>
          </a:r>
          <a:endParaRPr lang="en-GB" sz="1600" dirty="0">
            <a:latin typeface="Titillium Web" pitchFamily="2" charset="77"/>
          </a:endParaRPr>
        </a:p>
      </dgm:t>
    </dgm:pt>
    <dgm:pt modelId="{33D05359-9813-764B-8D0F-EFFB7FFE16E6}" type="parTrans" cxnId="{E8F7D085-B6C1-7F40-A67E-BB00C86B5A93}">
      <dgm:prSet/>
      <dgm:spPr/>
    </dgm:pt>
    <dgm:pt modelId="{0E0953F7-DE97-EC4D-9B0B-7BF4D1D3C15C}" type="sibTrans" cxnId="{E8F7D085-B6C1-7F40-A67E-BB00C86B5A93}">
      <dgm:prSet/>
      <dgm:spPr/>
    </dgm:pt>
    <dgm:pt modelId="{46486F07-B62F-3D41-8999-E8F2D34FC118}">
      <dgm:prSet custT="1"/>
      <dgm:spPr>
        <a:noFill/>
      </dgm:spPr>
      <dgm:t>
        <a:bodyPr/>
        <a:lstStyle/>
        <a:p>
          <a:pPr>
            <a:lnSpc>
              <a:spcPct val="100000"/>
            </a:lnSpc>
          </a:pPr>
          <a:r>
            <a:rPr lang="en-US" sz="1600" b="1" dirty="0">
              <a:latin typeface="Titillium Web" pitchFamily="2" charset="77"/>
            </a:rPr>
            <a:t>Faster and better decision making</a:t>
          </a:r>
          <a:endParaRPr lang="en-GB" sz="1600" dirty="0">
            <a:latin typeface="Titillium Web" pitchFamily="2" charset="77"/>
          </a:endParaRPr>
        </a:p>
      </dgm:t>
    </dgm:pt>
    <dgm:pt modelId="{E3620DE1-C290-AA4F-931F-1DC96A4A6111}" type="sibTrans" cxnId="{2592F19F-FC16-7740-B134-FA83393F8446}">
      <dgm:prSet/>
      <dgm:spPr/>
    </dgm:pt>
    <dgm:pt modelId="{C7B37416-8238-5140-A2EC-46D07208F478}" type="parTrans" cxnId="{2592F19F-FC16-7740-B134-FA83393F8446}">
      <dgm:prSet/>
      <dgm:spPr/>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4"/>
      <dgm:spPr/>
    </dgm:pt>
    <dgm:pt modelId="{B5B8A3DE-FA37-4099-BE58-2AC189A30973}" type="pres">
      <dgm:prSet presAssocID="{07F2EE78-F4B9-4A4E-BDC4-F4B656463B13}" presName="iconRect" presStyleLbl="node1" presStyleIdx="0" presStyleCnt="4"/>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4">
        <dgm:presLayoutVars>
          <dgm:chMax val="0"/>
          <dgm:chPref val="0"/>
        </dgm:presLayoutVars>
      </dgm:prSet>
      <dgm:spPr/>
    </dgm:pt>
    <dgm:pt modelId="{570D93D6-2581-1047-9E88-A6E7AA920F8A}" type="pres">
      <dgm:prSet presAssocID="{D561AB8D-44F7-43C8-8776-486D9735DB2D}" presName="sibTrans" presStyleCnt="0"/>
      <dgm:spPr/>
    </dgm:pt>
    <dgm:pt modelId="{91F9165F-FCF5-CF45-8CF7-32BA93B81440}" type="pres">
      <dgm:prSet presAssocID="{46486F07-B62F-3D41-8999-E8F2D34FC118}" presName="compNode" presStyleCnt="0"/>
      <dgm:spPr/>
    </dgm:pt>
    <dgm:pt modelId="{83566EDC-07BB-7C45-9689-01CE0AA7CD89}" type="pres">
      <dgm:prSet presAssocID="{46486F07-B62F-3D41-8999-E8F2D34FC118}" presName="bgRect" presStyleLbl="bgShp" presStyleIdx="1" presStyleCnt="4"/>
      <dgm:spPr/>
    </dgm:pt>
    <dgm:pt modelId="{D11773D9-DE32-BE4D-9CD8-FDC1C977FA4D}" type="pres">
      <dgm:prSet presAssocID="{46486F07-B62F-3D41-8999-E8F2D34FC118}" presName="iconRect" presStyleLbl="node1" presStyleIdx="1" presStyleCnt="4"/>
      <dgm:spPr>
        <a:blipFill rotWithShape="1">
          <a:blip xmlns:r="http://schemas.openxmlformats.org/officeDocument/2006/relationships" r:embed="rId2"/>
          <a:srcRect/>
          <a:stretch>
            <a:fillRect l="-6000" r="-6000"/>
          </a:stretch>
        </a:blipFill>
      </dgm:spPr>
    </dgm:pt>
    <dgm:pt modelId="{8E7E2E33-47BE-1E4F-A0A4-2800FCBF8DD0}" type="pres">
      <dgm:prSet presAssocID="{46486F07-B62F-3D41-8999-E8F2D34FC118}" presName="spaceRect" presStyleCnt="0"/>
      <dgm:spPr/>
    </dgm:pt>
    <dgm:pt modelId="{91AD222C-72CE-6C4A-83E7-64B5390E9144}" type="pres">
      <dgm:prSet presAssocID="{46486F07-B62F-3D41-8999-E8F2D34FC118}" presName="parTx" presStyleLbl="revTx" presStyleIdx="1" presStyleCnt="4">
        <dgm:presLayoutVars>
          <dgm:chMax val="0"/>
          <dgm:chPref val="0"/>
        </dgm:presLayoutVars>
      </dgm:prSet>
      <dgm:spPr/>
    </dgm:pt>
    <dgm:pt modelId="{46F5F388-ABAC-F443-86BD-17EBA28E79E7}" type="pres">
      <dgm:prSet presAssocID="{E3620DE1-C290-AA4F-931F-1DC96A4A6111}" presName="sibTrans" presStyleCnt="0"/>
      <dgm:spPr/>
    </dgm:pt>
    <dgm:pt modelId="{B74DDBC3-E122-4142-B6D1-00ACADA6C825}" type="pres">
      <dgm:prSet presAssocID="{39061010-3789-944B-9249-FF45C30270B9}" presName="compNode" presStyleCnt="0"/>
      <dgm:spPr/>
    </dgm:pt>
    <dgm:pt modelId="{302D806B-AEAA-9B4D-BADB-AB10C5C22DAA}" type="pres">
      <dgm:prSet presAssocID="{39061010-3789-944B-9249-FF45C30270B9}" presName="bgRect" presStyleLbl="bgShp" presStyleIdx="2" presStyleCnt="4"/>
      <dgm:spPr/>
    </dgm:pt>
    <dgm:pt modelId="{D079FB8B-D8D8-024B-B842-7706772DF58A}" type="pres">
      <dgm:prSet presAssocID="{39061010-3789-944B-9249-FF45C30270B9}" presName="iconRect" presStyleLbl="node1" presStyleIdx="2" presStyleCnt="4"/>
      <dgm:spPr>
        <a:blipFill rotWithShape="1">
          <a:blip xmlns:r="http://schemas.openxmlformats.org/officeDocument/2006/relationships" r:embed="rId3"/>
          <a:srcRect/>
          <a:stretch>
            <a:fillRect/>
          </a:stretch>
        </a:blipFill>
      </dgm:spPr>
    </dgm:pt>
    <dgm:pt modelId="{DFFCCFA9-3253-D841-96DC-FEEB4E139C00}" type="pres">
      <dgm:prSet presAssocID="{39061010-3789-944B-9249-FF45C30270B9}" presName="spaceRect" presStyleCnt="0"/>
      <dgm:spPr/>
    </dgm:pt>
    <dgm:pt modelId="{C443197B-44A8-7644-8226-D49E9C5E8DEF}" type="pres">
      <dgm:prSet presAssocID="{39061010-3789-944B-9249-FF45C30270B9}" presName="parTx" presStyleLbl="revTx" presStyleIdx="2" presStyleCnt="4">
        <dgm:presLayoutVars>
          <dgm:chMax val="0"/>
          <dgm:chPref val="0"/>
        </dgm:presLayoutVars>
      </dgm:prSet>
      <dgm:spPr/>
    </dgm:pt>
    <dgm:pt modelId="{3C6462DF-FC1A-9E44-8223-126FC0559A2A}" type="pres">
      <dgm:prSet presAssocID="{E80B7C6F-7694-DC48-ACDF-E5CDDDA9BE28}" presName="sibTrans" presStyleCnt="0"/>
      <dgm:spPr/>
    </dgm:pt>
    <dgm:pt modelId="{CBE603D5-400A-CE4C-852E-2041E1666156}" type="pres">
      <dgm:prSet presAssocID="{E824CDB8-9855-FE4E-9620-694481C08B38}" presName="compNode" presStyleCnt="0"/>
      <dgm:spPr/>
    </dgm:pt>
    <dgm:pt modelId="{46E3D60E-39E7-ED4C-B6E2-0BDA74DAA96C}" type="pres">
      <dgm:prSet presAssocID="{E824CDB8-9855-FE4E-9620-694481C08B38}" presName="bgRect" presStyleLbl="bgShp" presStyleIdx="3" presStyleCnt="4"/>
      <dgm:spPr/>
    </dgm:pt>
    <dgm:pt modelId="{BBC1E3D4-6AEC-EA42-9F99-3701AEE3E0D0}" type="pres">
      <dgm:prSet presAssocID="{E824CDB8-9855-FE4E-9620-694481C08B38}" presName="iconRect" presStyleLbl="node1" presStyleIdx="3" presStyleCnt="4"/>
      <dgm:spPr>
        <a:blipFill rotWithShape="1">
          <a:blip xmlns:r="http://schemas.openxmlformats.org/officeDocument/2006/relationships" r:embed="rId4"/>
          <a:srcRect/>
          <a:stretch>
            <a:fillRect l="-1000" r="-1000"/>
          </a:stretch>
        </a:blipFill>
      </dgm:spPr>
    </dgm:pt>
    <dgm:pt modelId="{E7AB47D3-BF77-D44A-8948-7630347D73E1}" type="pres">
      <dgm:prSet presAssocID="{E824CDB8-9855-FE4E-9620-694481C08B38}" presName="spaceRect" presStyleCnt="0"/>
      <dgm:spPr/>
    </dgm:pt>
    <dgm:pt modelId="{D9140727-387F-5E4C-9CCD-6527852E324E}" type="pres">
      <dgm:prSet presAssocID="{E824CDB8-9855-FE4E-9620-694481C08B38}" presName="parTx" presStyleLbl="revTx" presStyleIdx="3" presStyleCnt="4">
        <dgm:presLayoutVars>
          <dgm:chMax val="0"/>
          <dgm:chPref val="0"/>
        </dgm:presLayoutVars>
      </dgm:prSet>
      <dgm:spPr/>
    </dgm:pt>
  </dgm:ptLst>
  <dgm:cxnLst>
    <dgm:cxn modelId="{532B342C-509D-ED4E-8624-F73C67A12C8B}" type="presOf" srcId="{E824CDB8-9855-FE4E-9620-694481C08B38}" destId="{D9140727-387F-5E4C-9CCD-6527852E324E}" srcOrd="0" destOrd="0" presId="urn:microsoft.com/office/officeart/2018/2/layout/IconVerticalSolidList"/>
    <dgm:cxn modelId="{4F81533E-4AA3-AD49-A553-F67BB90FBB6D}" type="presOf" srcId="{46486F07-B62F-3D41-8999-E8F2D34FC118}" destId="{91AD222C-72CE-6C4A-83E7-64B5390E9144}" srcOrd="0" destOrd="0" presId="urn:microsoft.com/office/officeart/2018/2/layout/IconVerticalSolidList"/>
    <dgm:cxn modelId="{D0DC097E-7F02-374D-BB9A-DD14C73F920A}" type="presOf" srcId="{39061010-3789-944B-9249-FF45C30270B9}" destId="{C443197B-44A8-7644-8226-D49E9C5E8DEF}" srcOrd="0" destOrd="0" presId="urn:microsoft.com/office/officeart/2018/2/layout/IconVerticalSolidList"/>
    <dgm:cxn modelId="{E8F7D085-B6C1-7F40-A67E-BB00C86B5A93}" srcId="{20B79438-B3E2-4C2B-979F-380153CA198C}" destId="{E824CDB8-9855-FE4E-9620-694481C08B38}" srcOrd="3" destOrd="0" parTransId="{33D05359-9813-764B-8D0F-EFFB7FFE16E6}" sibTransId="{0E0953F7-DE97-EC4D-9B0B-7BF4D1D3C15C}"/>
    <dgm:cxn modelId="{2592F19F-FC16-7740-B134-FA83393F8446}" srcId="{20B79438-B3E2-4C2B-979F-380153CA198C}" destId="{46486F07-B62F-3D41-8999-E8F2D34FC118}" srcOrd="1" destOrd="0" parTransId="{C7B37416-8238-5140-A2EC-46D07208F478}" sibTransId="{E3620DE1-C290-AA4F-931F-1DC96A4A6111}"/>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5ADA24EB-1AC6-0F40-87F8-9F616F7C4DF0}" srcId="{20B79438-B3E2-4C2B-979F-380153CA198C}" destId="{39061010-3789-944B-9249-FF45C30270B9}" srcOrd="2" destOrd="0" parTransId="{E3BD718C-5294-CE45-A979-53D68C2793F1}" sibTransId="{E80B7C6F-7694-DC48-ACDF-E5CDDDA9BE28}"/>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FEE2298-B937-6440-9A8D-E105D0E32240}" type="presParOf" srcId="{2F00CC27-692F-4E7A-8527-A25D4FA4CE79}" destId="{570D93D6-2581-1047-9E88-A6E7AA920F8A}" srcOrd="1" destOrd="0" presId="urn:microsoft.com/office/officeart/2018/2/layout/IconVerticalSolidList"/>
    <dgm:cxn modelId="{54B06AC4-BF7C-5644-89F4-082E4195ED22}" type="presParOf" srcId="{2F00CC27-692F-4E7A-8527-A25D4FA4CE79}" destId="{91F9165F-FCF5-CF45-8CF7-32BA93B81440}" srcOrd="2" destOrd="0" presId="urn:microsoft.com/office/officeart/2018/2/layout/IconVerticalSolidList"/>
    <dgm:cxn modelId="{1243130E-ECD9-DF4B-8A3D-56CCB0F26848}" type="presParOf" srcId="{91F9165F-FCF5-CF45-8CF7-32BA93B81440}" destId="{83566EDC-07BB-7C45-9689-01CE0AA7CD89}" srcOrd="0" destOrd="0" presId="urn:microsoft.com/office/officeart/2018/2/layout/IconVerticalSolidList"/>
    <dgm:cxn modelId="{76C94769-0269-DB4E-9E5E-C7E24524FE83}" type="presParOf" srcId="{91F9165F-FCF5-CF45-8CF7-32BA93B81440}" destId="{D11773D9-DE32-BE4D-9CD8-FDC1C977FA4D}" srcOrd="1" destOrd="0" presId="urn:microsoft.com/office/officeart/2018/2/layout/IconVerticalSolidList"/>
    <dgm:cxn modelId="{906A2074-2CE7-1C4A-AD9E-921D48CF8F93}" type="presParOf" srcId="{91F9165F-FCF5-CF45-8CF7-32BA93B81440}" destId="{8E7E2E33-47BE-1E4F-A0A4-2800FCBF8DD0}" srcOrd="2" destOrd="0" presId="urn:microsoft.com/office/officeart/2018/2/layout/IconVerticalSolidList"/>
    <dgm:cxn modelId="{23B180A1-7D5E-3440-A517-58041CE09371}" type="presParOf" srcId="{91F9165F-FCF5-CF45-8CF7-32BA93B81440}" destId="{91AD222C-72CE-6C4A-83E7-64B5390E9144}" srcOrd="3" destOrd="0" presId="urn:microsoft.com/office/officeart/2018/2/layout/IconVerticalSolidList"/>
    <dgm:cxn modelId="{A56926C9-D726-CF40-AFF8-8E6B86CCB0C7}" type="presParOf" srcId="{2F00CC27-692F-4E7A-8527-A25D4FA4CE79}" destId="{46F5F388-ABAC-F443-86BD-17EBA28E79E7}" srcOrd="3" destOrd="0" presId="urn:microsoft.com/office/officeart/2018/2/layout/IconVerticalSolidList"/>
    <dgm:cxn modelId="{C32014C9-9AF6-BE4D-8D46-77AB16C71F89}" type="presParOf" srcId="{2F00CC27-692F-4E7A-8527-A25D4FA4CE79}" destId="{B74DDBC3-E122-4142-B6D1-00ACADA6C825}" srcOrd="4" destOrd="0" presId="urn:microsoft.com/office/officeart/2018/2/layout/IconVerticalSolidList"/>
    <dgm:cxn modelId="{3683193D-80CB-4B49-ABD8-60CFCC9243F1}" type="presParOf" srcId="{B74DDBC3-E122-4142-B6D1-00ACADA6C825}" destId="{302D806B-AEAA-9B4D-BADB-AB10C5C22DAA}" srcOrd="0" destOrd="0" presId="urn:microsoft.com/office/officeart/2018/2/layout/IconVerticalSolidList"/>
    <dgm:cxn modelId="{F764D4F6-7C49-3642-BD2A-0F24EB7E7B3C}" type="presParOf" srcId="{B74DDBC3-E122-4142-B6D1-00ACADA6C825}" destId="{D079FB8B-D8D8-024B-B842-7706772DF58A}" srcOrd="1" destOrd="0" presId="urn:microsoft.com/office/officeart/2018/2/layout/IconVerticalSolidList"/>
    <dgm:cxn modelId="{6569C34C-4629-5C4E-90EB-43192701AF61}" type="presParOf" srcId="{B74DDBC3-E122-4142-B6D1-00ACADA6C825}" destId="{DFFCCFA9-3253-D841-96DC-FEEB4E139C00}" srcOrd="2" destOrd="0" presId="urn:microsoft.com/office/officeart/2018/2/layout/IconVerticalSolidList"/>
    <dgm:cxn modelId="{16A5B880-2087-6148-A3DD-ECBDCC31D5A9}" type="presParOf" srcId="{B74DDBC3-E122-4142-B6D1-00ACADA6C825}" destId="{C443197B-44A8-7644-8226-D49E9C5E8DEF}" srcOrd="3" destOrd="0" presId="urn:microsoft.com/office/officeart/2018/2/layout/IconVerticalSolidList"/>
    <dgm:cxn modelId="{96B6B83D-34F6-3042-BFD2-03AED1A77DAF}" type="presParOf" srcId="{2F00CC27-692F-4E7A-8527-A25D4FA4CE79}" destId="{3C6462DF-FC1A-9E44-8223-126FC0559A2A}" srcOrd="5" destOrd="0" presId="urn:microsoft.com/office/officeart/2018/2/layout/IconVerticalSolidList"/>
    <dgm:cxn modelId="{BE5A493F-59F3-C24D-8C46-2E6D32E7368B}" type="presParOf" srcId="{2F00CC27-692F-4E7A-8527-A25D4FA4CE79}" destId="{CBE603D5-400A-CE4C-852E-2041E1666156}" srcOrd="6" destOrd="0" presId="urn:microsoft.com/office/officeart/2018/2/layout/IconVerticalSolidList"/>
    <dgm:cxn modelId="{2F532909-9CA3-BB42-B777-039D6BBF3BC9}" type="presParOf" srcId="{CBE603D5-400A-CE4C-852E-2041E1666156}" destId="{46E3D60E-39E7-ED4C-B6E2-0BDA74DAA96C}" srcOrd="0" destOrd="0" presId="urn:microsoft.com/office/officeart/2018/2/layout/IconVerticalSolidList"/>
    <dgm:cxn modelId="{F8BE83D9-8FF8-FD46-A62E-D7B3FABBA786}" type="presParOf" srcId="{CBE603D5-400A-CE4C-852E-2041E1666156}" destId="{BBC1E3D4-6AEC-EA42-9F99-3701AEE3E0D0}" srcOrd="1" destOrd="0" presId="urn:microsoft.com/office/officeart/2018/2/layout/IconVerticalSolidList"/>
    <dgm:cxn modelId="{74120150-2B70-3844-B47E-60C0558C7BA6}" type="presParOf" srcId="{CBE603D5-400A-CE4C-852E-2041E1666156}" destId="{E7AB47D3-BF77-D44A-8948-7630347D73E1}" srcOrd="2" destOrd="0" presId="urn:microsoft.com/office/officeart/2018/2/layout/IconVerticalSolidList"/>
    <dgm:cxn modelId="{4C474B51-6193-1F48-9DDD-3668A1BE8E87}" type="presParOf" srcId="{CBE603D5-400A-CE4C-852E-2041E1666156}" destId="{D9140727-387F-5E4C-9CCD-6527852E324E}"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gn="just">
            <a:lnSpc>
              <a:spcPct val="100000"/>
            </a:lnSpc>
          </a:pPr>
          <a:r>
            <a:rPr lang="en-GB" sz="1400" b="1" dirty="0">
              <a:latin typeface="Titillium Web" pitchFamily="2" charset="77"/>
            </a:rPr>
            <a:t>Answer more questions, more completely (powerful big data business intelligence platform)</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46486F07-B62F-3D41-8999-E8F2D34FC118}">
      <dgm:prSet/>
      <dgm:spPr/>
      <dgm:t>
        <a:bodyPr/>
        <a:lstStyle/>
        <a:p>
          <a:pPr>
            <a:lnSpc>
              <a:spcPct val="100000"/>
            </a:lnSpc>
          </a:pPr>
          <a:r>
            <a:rPr lang="en-US" b="1" dirty="0">
              <a:latin typeface="Titillium Web" pitchFamily="2" charset="77"/>
              <a:cs typeface="Times New Roman" panose="02020603050405020304" pitchFamily="18" charset="0"/>
            </a:rPr>
            <a:t>Faster and better decision making</a:t>
          </a:r>
          <a:endParaRPr lang="en-GB" dirty="0">
            <a:latin typeface="Titillium Web" pitchFamily="2" charset="77"/>
            <a:cs typeface="Times New Roman" panose="02020603050405020304" pitchFamily="18" charset="0"/>
          </a:endParaRPr>
        </a:p>
      </dgm:t>
    </dgm:pt>
    <dgm:pt modelId="{C7B37416-8238-5140-A2EC-46D07208F478}" type="parTrans" cxnId="{2592F19F-FC16-7740-B134-FA83393F8446}">
      <dgm:prSet/>
      <dgm:spPr/>
    </dgm:pt>
    <dgm:pt modelId="{E3620DE1-C290-AA4F-931F-1DC96A4A6111}" type="sibTrans" cxnId="{2592F19F-FC16-7740-B134-FA83393F8446}">
      <dgm:prSet/>
      <dgm:spPr/>
    </dgm:pt>
    <dgm:pt modelId="{39061010-3789-944B-9249-FF45C30270B9}">
      <dgm:prSet/>
      <dgm:spPr/>
      <dgm:t>
        <a:bodyPr/>
        <a:lstStyle/>
        <a:p>
          <a:pPr>
            <a:lnSpc>
              <a:spcPct val="100000"/>
            </a:lnSpc>
          </a:pPr>
          <a:r>
            <a:rPr lang="en-US" b="1" dirty="0">
              <a:latin typeface="Titillium Web" pitchFamily="2" charset="77"/>
            </a:rPr>
            <a:t>Become confident in your accurate data</a:t>
          </a:r>
          <a:r>
            <a:rPr lang="en-US" dirty="0">
              <a:latin typeface="Titillium Web" pitchFamily="2" charset="77"/>
            </a:rPr>
            <a:t> (solving the problem of inaccurate, incomplete view of the data)</a:t>
          </a:r>
          <a:endParaRPr lang="en-GB" dirty="0">
            <a:latin typeface="Titillium Web" pitchFamily="2" charset="77"/>
          </a:endParaRPr>
        </a:p>
      </dgm:t>
    </dgm:pt>
    <dgm:pt modelId="{E3BD718C-5294-CE45-A979-53D68C2793F1}" type="parTrans" cxnId="{5ADA24EB-1AC6-0F40-87F8-9F616F7C4DF0}">
      <dgm:prSet/>
      <dgm:spPr/>
    </dgm:pt>
    <dgm:pt modelId="{E80B7C6F-7694-DC48-ACDF-E5CDDDA9BE28}" type="sibTrans" cxnId="{5ADA24EB-1AC6-0F40-87F8-9F616F7C4DF0}">
      <dgm:prSet/>
      <dgm:spPr/>
    </dgm:pt>
    <dgm:pt modelId="{E824CDB8-9855-FE4E-9620-694481C08B38}">
      <dgm:prSet/>
      <dgm:spPr/>
      <dgm:t>
        <a:bodyPr/>
        <a:lstStyle/>
        <a:p>
          <a:pPr>
            <a:lnSpc>
              <a:spcPct val="100000"/>
            </a:lnSpc>
          </a:pPr>
          <a:r>
            <a:rPr lang="en-US" b="1" dirty="0">
              <a:latin typeface="Titillium Web" pitchFamily="2" charset="77"/>
            </a:rPr>
            <a:t>Empower a new generation of employees</a:t>
          </a:r>
          <a:r>
            <a:rPr lang="en-US" dirty="0">
              <a:latin typeface="Titillium Web" pitchFamily="2" charset="77"/>
            </a:rPr>
            <a:t> (data scientists, data-ops, data architects)</a:t>
          </a:r>
          <a:endParaRPr lang="en-GB" dirty="0">
            <a:latin typeface="Titillium Web" pitchFamily="2" charset="77"/>
          </a:endParaRPr>
        </a:p>
      </dgm:t>
    </dgm:pt>
    <dgm:pt modelId="{33D05359-9813-764B-8D0F-EFFB7FFE16E6}" type="parTrans" cxnId="{E8F7D085-B6C1-7F40-A67E-BB00C86B5A93}">
      <dgm:prSet/>
      <dgm:spPr/>
    </dgm:pt>
    <dgm:pt modelId="{0E0953F7-DE97-EC4D-9B0B-7BF4D1D3C15C}" type="sibTrans" cxnId="{E8F7D085-B6C1-7F40-A67E-BB00C86B5A93}">
      <dgm:prSet/>
      <dgm:spPr/>
    </dgm:pt>
    <dgm:pt modelId="{2D30F136-239B-DC47-99A9-C6EFC2B9BE30}">
      <dgm:prSet/>
      <dgm:spPr/>
      <dgm:t>
        <a:bodyPr/>
        <a:lstStyle/>
        <a:p>
          <a:pPr>
            <a:lnSpc>
              <a:spcPct val="100000"/>
            </a:lnSpc>
          </a:pPr>
          <a:r>
            <a:rPr lang="en-RO" b="1" dirty="0">
              <a:latin typeface="Titillium Web" pitchFamily="2" charset="77"/>
            </a:rPr>
            <a:t>Develop new products and services</a:t>
          </a:r>
          <a:endParaRPr lang="en-GB" b="1" dirty="0">
            <a:latin typeface="Titillium Web" pitchFamily="2" charset="77"/>
          </a:endParaRPr>
        </a:p>
      </dgm:t>
    </dgm:pt>
    <dgm:pt modelId="{CF342128-3663-7A45-933E-96EEB6C573D6}" type="parTrans" cxnId="{03A57CB8-63B0-3A41-AE66-6DAF204A204C}">
      <dgm:prSet/>
      <dgm:spPr/>
    </dgm:pt>
    <dgm:pt modelId="{8FF70833-30C7-734F-BA9F-7CA80284BF5B}" type="sibTrans" cxnId="{03A57CB8-63B0-3A41-AE66-6DAF204A204C}">
      <dgm:prSet/>
      <dgm:spPr/>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5"/>
      <dgm:spPr/>
    </dgm:pt>
    <dgm:pt modelId="{B5B8A3DE-FA37-4099-BE58-2AC189A30973}" type="pres">
      <dgm:prSet presAssocID="{07F2EE78-F4B9-4A4E-BDC4-F4B656463B13}" presName="iconRect" presStyleLbl="node1" presStyleIdx="0" presStyleCnt="5"/>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5">
        <dgm:presLayoutVars>
          <dgm:chMax val="0"/>
          <dgm:chPref val="0"/>
        </dgm:presLayoutVars>
      </dgm:prSet>
      <dgm:spPr/>
    </dgm:pt>
    <dgm:pt modelId="{570D93D6-2581-1047-9E88-A6E7AA920F8A}" type="pres">
      <dgm:prSet presAssocID="{D561AB8D-44F7-43C8-8776-486D9735DB2D}" presName="sibTrans" presStyleCnt="0"/>
      <dgm:spPr/>
    </dgm:pt>
    <dgm:pt modelId="{91F9165F-FCF5-CF45-8CF7-32BA93B81440}" type="pres">
      <dgm:prSet presAssocID="{46486F07-B62F-3D41-8999-E8F2D34FC118}" presName="compNode" presStyleCnt="0"/>
      <dgm:spPr/>
    </dgm:pt>
    <dgm:pt modelId="{83566EDC-07BB-7C45-9689-01CE0AA7CD89}" type="pres">
      <dgm:prSet presAssocID="{46486F07-B62F-3D41-8999-E8F2D34FC118}" presName="bgRect" presStyleLbl="bgShp" presStyleIdx="1" presStyleCnt="5"/>
      <dgm:spPr/>
    </dgm:pt>
    <dgm:pt modelId="{D11773D9-DE32-BE4D-9CD8-FDC1C977FA4D}" type="pres">
      <dgm:prSet presAssocID="{46486F07-B62F-3D41-8999-E8F2D34FC118}" presName="iconRect" presStyleLbl="node1" presStyleIdx="1" presStyleCnt="5"/>
      <dgm:spPr>
        <a:blipFill rotWithShape="1">
          <a:blip xmlns:r="http://schemas.openxmlformats.org/officeDocument/2006/relationships" r:embed="rId2"/>
          <a:srcRect/>
          <a:stretch>
            <a:fillRect l="-6000" r="-6000"/>
          </a:stretch>
        </a:blipFill>
      </dgm:spPr>
    </dgm:pt>
    <dgm:pt modelId="{8E7E2E33-47BE-1E4F-A0A4-2800FCBF8DD0}" type="pres">
      <dgm:prSet presAssocID="{46486F07-B62F-3D41-8999-E8F2D34FC118}" presName="spaceRect" presStyleCnt="0"/>
      <dgm:spPr/>
    </dgm:pt>
    <dgm:pt modelId="{91AD222C-72CE-6C4A-83E7-64B5390E9144}" type="pres">
      <dgm:prSet presAssocID="{46486F07-B62F-3D41-8999-E8F2D34FC118}" presName="parTx" presStyleLbl="revTx" presStyleIdx="1" presStyleCnt="5">
        <dgm:presLayoutVars>
          <dgm:chMax val="0"/>
          <dgm:chPref val="0"/>
        </dgm:presLayoutVars>
      </dgm:prSet>
      <dgm:spPr/>
    </dgm:pt>
    <dgm:pt modelId="{46F5F388-ABAC-F443-86BD-17EBA28E79E7}" type="pres">
      <dgm:prSet presAssocID="{E3620DE1-C290-AA4F-931F-1DC96A4A6111}" presName="sibTrans" presStyleCnt="0"/>
      <dgm:spPr/>
    </dgm:pt>
    <dgm:pt modelId="{B74DDBC3-E122-4142-B6D1-00ACADA6C825}" type="pres">
      <dgm:prSet presAssocID="{39061010-3789-944B-9249-FF45C30270B9}" presName="compNode" presStyleCnt="0"/>
      <dgm:spPr/>
    </dgm:pt>
    <dgm:pt modelId="{302D806B-AEAA-9B4D-BADB-AB10C5C22DAA}" type="pres">
      <dgm:prSet presAssocID="{39061010-3789-944B-9249-FF45C30270B9}" presName="bgRect" presStyleLbl="bgShp" presStyleIdx="2" presStyleCnt="5"/>
      <dgm:spPr/>
    </dgm:pt>
    <dgm:pt modelId="{D079FB8B-D8D8-024B-B842-7706772DF58A}" type="pres">
      <dgm:prSet presAssocID="{39061010-3789-944B-9249-FF45C30270B9}" presName="iconRect" presStyleLbl="node1" presStyleIdx="2" presStyleCnt="5"/>
      <dgm:spPr>
        <a:blipFill rotWithShape="1">
          <a:blip xmlns:r="http://schemas.openxmlformats.org/officeDocument/2006/relationships" r:embed="rId3"/>
          <a:srcRect/>
          <a:stretch>
            <a:fillRect/>
          </a:stretch>
        </a:blipFill>
      </dgm:spPr>
    </dgm:pt>
    <dgm:pt modelId="{DFFCCFA9-3253-D841-96DC-FEEB4E139C00}" type="pres">
      <dgm:prSet presAssocID="{39061010-3789-944B-9249-FF45C30270B9}" presName="spaceRect" presStyleCnt="0"/>
      <dgm:spPr/>
    </dgm:pt>
    <dgm:pt modelId="{C443197B-44A8-7644-8226-D49E9C5E8DEF}" type="pres">
      <dgm:prSet presAssocID="{39061010-3789-944B-9249-FF45C30270B9}" presName="parTx" presStyleLbl="revTx" presStyleIdx="2" presStyleCnt="5">
        <dgm:presLayoutVars>
          <dgm:chMax val="0"/>
          <dgm:chPref val="0"/>
        </dgm:presLayoutVars>
      </dgm:prSet>
      <dgm:spPr/>
    </dgm:pt>
    <dgm:pt modelId="{3C6462DF-FC1A-9E44-8223-126FC0559A2A}" type="pres">
      <dgm:prSet presAssocID="{E80B7C6F-7694-DC48-ACDF-E5CDDDA9BE28}" presName="sibTrans" presStyleCnt="0"/>
      <dgm:spPr/>
    </dgm:pt>
    <dgm:pt modelId="{CBE603D5-400A-CE4C-852E-2041E1666156}" type="pres">
      <dgm:prSet presAssocID="{E824CDB8-9855-FE4E-9620-694481C08B38}" presName="compNode" presStyleCnt="0"/>
      <dgm:spPr/>
    </dgm:pt>
    <dgm:pt modelId="{46E3D60E-39E7-ED4C-B6E2-0BDA74DAA96C}" type="pres">
      <dgm:prSet presAssocID="{E824CDB8-9855-FE4E-9620-694481C08B38}" presName="bgRect" presStyleLbl="bgShp" presStyleIdx="3" presStyleCnt="5"/>
      <dgm:spPr/>
    </dgm:pt>
    <dgm:pt modelId="{BBC1E3D4-6AEC-EA42-9F99-3701AEE3E0D0}" type="pres">
      <dgm:prSet presAssocID="{E824CDB8-9855-FE4E-9620-694481C08B38}" presName="iconRect" presStyleLbl="node1" presStyleIdx="3" presStyleCnt="5"/>
      <dgm:spPr>
        <a:blipFill rotWithShape="1">
          <a:blip xmlns:r="http://schemas.openxmlformats.org/officeDocument/2006/relationships" r:embed="rId4"/>
          <a:srcRect/>
          <a:stretch>
            <a:fillRect l="-1000" r="-1000"/>
          </a:stretch>
        </a:blipFill>
      </dgm:spPr>
    </dgm:pt>
    <dgm:pt modelId="{E7AB47D3-BF77-D44A-8948-7630347D73E1}" type="pres">
      <dgm:prSet presAssocID="{E824CDB8-9855-FE4E-9620-694481C08B38}" presName="spaceRect" presStyleCnt="0"/>
      <dgm:spPr/>
    </dgm:pt>
    <dgm:pt modelId="{D9140727-387F-5E4C-9CCD-6527852E324E}" type="pres">
      <dgm:prSet presAssocID="{E824CDB8-9855-FE4E-9620-694481C08B38}" presName="parTx" presStyleLbl="revTx" presStyleIdx="3" presStyleCnt="5">
        <dgm:presLayoutVars>
          <dgm:chMax val="0"/>
          <dgm:chPref val="0"/>
        </dgm:presLayoutVars>
      </dgm:prSet>
      <dgm:spPr/>
    </dgm:pt>
    <dgm:pt modelId="{30E1E071-E0D2-1245-9B37-3E82960FD723}" type="pres">
      <dgm:prSet presAssocID="{0E0953F7-DE97-EC4D-9B0B-7BF4D1D3C15C}" presName="sibTrans" presStyleCnt="0"/>
      <dgm:spPr/>
    </dgm:pt>
    <dgm:pt modelId="{38A369A1-E971-0944-ADAA-BADA22E1F352}" type="pres">
      <dgm:prSet presAssocID="{2D30F136-239B-DC47-99A9-C6EFC2B9BE30}" presName="compNode" presStyleCnt="0"/>
      <dgm:spPr/>
    </dgm:pt>
    <dgm:pt modelId="{D1681A38-B9D8-884C-8769-4F7BD0319894}" type="pres">
      <dgm:prSet presAssocID="{2D30F136-239B-DC47-99A9-C6EFC2B9BE30}" presName="bgRect" presStyleLbl="bgShp" presStyleIdx="4" presStyleCnt="5"/>
      <dgm:spPr/>
    </dgm:pt>
    <dgm:pt modelId="{2151D58F-0644-FB45-A6BA-27C59C7BCB7F}" type="pres">
      <dgm:prSet presAssocID="{2D30F136-239B-DC47-99A9-C6EFC2B9BE30}" presName="iconRect" presStyleLbl="node1" presStyleIdx="4" presStyleCnt="5"/>
      <dgm:spPr>
        <a:blipFill rotWithShape="1">
          <a:blip xmlns:r="http://schemas.openxmlformats.org/officeDocument/2006/relationships" r:embed="rId5"/>
          <a:srcRect/>
          <a:stretch>
            <a:fillRect l="-17000" r="-17000"/>
          </a:stretch>
        </a:blipFill>
      </dgm:spPr>
    </dgm:pt>
    <dgm:pt modelId="{D3E1E8EB-CE5D-3A49-97DA-1D6C7D942439}" type="pres">
      <dgm:prSet presAssocID="{2D30F136-239B-DC47-99A9-C6EFC2B9BE30}" presName="spaceRect" presStyleCnt="0"/>
      <dgm:spPr/>
    </dgm:pt>
    <dgm:pt modelId="{414CFD07-3232-4646-9CDA-2F2622084C77}" type="pres">
      <dgm:prSet presAssocID="{2D30F136-239B-DC47-99A9-C6EFC2B9BE30}" presName="parTx" presStyleLbl="revTx" presStyleIdx="4" presStyleCnt="5">
        <dgm:presLayoutVars>
          <dgm:chMax val="0"/>
          <dgm:chPref val="0"/>
        </dgm:presLayoutVars>
      </dgm:prSet>
      <dgm:spPr/>
    </dgm:pt>
  </dgm:ptLst>
  <dgm:cxnLst>
    <dgm:cxn modelId="{532B342C-509D-ED4E-8624-F73C67A12C8B}" type="presOf" srcId="{E824CDB8-9855-FE4E-9620-694481C08B38}" destId="{D9140727-387F-5E4C-9CCD-6527852E324E}" srcOrd="0" destOrd="0" presId="urn:microsoft.com/office/officeart/2018/2/layout/IconVerticalSolidList"/>
    <dgm:cxn modelId="{4F81533E-4AA3-AD49-A553-F67BB90FBB6D}" type="presOf" srcId="{46486F07-B62F-3D41-8999-E8F2D34FC118}" destId="{91AD222C-72CE-6C4A-83E7-64B5390E9144}" srcOrd="0" destOrd="0" presId="urn:microsoft.com/office/officeart/2018/2/layout/IconVerticalSolidList"/>
    <dgm:cxn modelId="{789B6952-F76E-094F-BFAB-1C94CE92B4C0}" type="presOf" srcId="{2D30F136-239B-DC47-99A9-C6EFC2B9BE30}" destId="{414CFD07-3232-4646-9CDA-2F2622084C77}" srcOrd="0" destOrd="0" presId="urn:microsoft.com/office/officeart/2018/2/layout/IconVerticalSolidList"/>
    <dgm:cxn modelId="{D0DC097E-7F02-374D-BB9A-DD14C73F920A}" type="presOf" srcId="{39061010-3789-944B-9249-FF45C30270B9}" destId="{C443197B-44A8-7644-8226-D49E9C5E8DEF}" srcOrd="0" destOrd="0" presId="urn:microsoft.com/office/officeart/2018/2/layout/IconVerticalSolidList"/>
    <dgm:cxn modelId="{E8F7D085-B6C1-7F40-A67E-BB00C86B5A93}" srcId="{20B79438-B3E2-4C2B-979F-380153CA198C}" destId="{E824CDB8-9855-FE4E-9620-694481C08B38}" srcOrd="3" destOrd="0" parTransId="{33D05359-9813-764B-8D0F-EFFB7FFE16E6}" sibTransId="{0E0953F7-DE97-EC4D-9B0B-7BF4D1D3C15C}"/>
    <dgm:cxn modelId="{2592F19F-FC16-7740-B134-FA83393F8446}" srcId="{20B79438-B3E2-4C2B-979F-380153CA198C}" destId="{46486F07-B62F-3D41-8999-E8F2D34FC118}" srcOrd="1" destOrd="0" parTransId="{C7B37416-8238-5140-A2EC-46D07208F478}" sibTransId="{E3620DE1-C290-AA4F-931F-1DC96A4A6111}"/>
    <dgm:cxn modelId="{03A57CB8-63B0-3A41-AE66-6DAF204A204C}" srcId="{20B79438-B3E2-4C2B-979F-380153CA198C}" destId="{2D30F136-239B-DC47-99A9-C6EFC2B9BE30}" srcOrd="4" destOrd="0" parTransId="{CF342128-3663-7A45-933E-96EEB6C573D6}" sibTransId="{8FF70833-30C7-734F-BA9F-7CA80284BF5B}"/>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5ADA24EB-1AC6-0F40-87F8-9F616F7C4DF0}" srcId="{20B79438-B3E2-4C2B-979F-380153CA198C}" destId="{39061010-3789-944B-9249-FF45C30270B9}" srcOrd="2" destOrd="0" parTransId="{E3BD718C-5294-CE45-A979-53D68C2793F1}" sibTransId="{E80B7C6F-7694-DC48-ACDF-E5CDDDA9BE28}"/>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BFEE2298-B937-6440-9A8D-E105D0E32240}" type="presParOf" srcId="{2F00CC27-692F-4E7A-8527-A25D4FA4CE79}" destId="{570D93D6-2581-1047-9E88-A6E7AA920F8A}" srcOrd="1" destOrd="0" presId="urn:microsoft.com/office/officeart/2018/2/layout/IconVerticalSolidList"/>
    <dgm:cxn modelId="{54B06AC4-BF7C-5644-89F4-082E4195ED22}" type="presParOf" srcId="{2F00CC27-692F-4E7A-8527-A25D4FA4CE79}" destId="{91F9165F-FCF5-CF45-8CF7-32BA93B81440}" srcOrd="2" destOrd="0" presId="urn:microsoft.com/office/officeart/2018/2/layout/IconVerticalSolidList"/>
    <dgm:cxn modelId="{1243130E-ECD9-DF4B-8A3D-56CCB0F26848}" type="presParOf" srcId="{91F9165F-FCF5-CF45-8CF7-32BA93B81440}" destId="{83566EDC-07BB-7C45-9689-01CE0AA7CD89}" srcOrd="0" destOrd="0" presId="urn:microsoft.com/office/officeart/2018/2/layout/IconVerticalSolidList"/>
    <dgm:cxn modelId="{76C94769-0269-DB4E-9E5E-C7E24524FE83}" type="presParOf" srcId="{91F9165F-FCF5-CF45-8CF7-32BA93B81440}" destId="{D11773D9-DE32-BE4D-9CD8-FDC1C977FA4D}" srcOrd="1" destOrd="0" presId="urn:microsoft.com/office/officeart/2018/2/layout/IconVerticalSolidList"/>
    <dgm:cxn modelId="{906A2074-2CE7-1C4A-AD9E-921D48CF8F93}" type="presParOf" srcId="{91F9165F-FCF5-CF45-8CF7-32BA93B81440}" destId="{8E7E2E33-47BE-1E4F-A0A4-2800FCBF8DD0}" srcOrd="2" destOrd="0" presId="urn:microsoft.com/office/officeart/2018/2/layout/IconVerticalSolidList"/>
    <dgm:cxn modelId="{23B180A1-7D5E-3440-A517-58041CE09371}" type="presParOf" srcId="{91F9165F-FCF5-CF45-8CF7-32BA93B81440}" destId="{91AD222C-72CE-6C4A-83E7-64B5390E9144}" srcOrd="3" destOrd="0" presId="urn:microsoft.com/office/officeart/2018/2/layout/IconVerticalSolidList"/>
    <dgm:cxn modelId="{A56926C9-D726-CF40-AFF8-8E6B86CCB0C7}" type="presParOf" srcId="{2F00CC27-692F-4E7A-8527-A25D4FA4CE79}" destId="{46F5F388-ABAC-F443-86BD-17EBA28E79E7}" srcOrd="3" destOrd="0" presId="urn:microsoft.com/office/officeart/2018/2/layout/IconVerticalSolidList"/>
    <dgm:cxn modelId="{C32014C9-9AF6-BE4D-8D46-77AB16C71F89}" type="presParOf" srcId="{2F00CC27-692F-4E7A-8527-A25D4FA4CE79}" destId="{B74DDBC3-E122-4142-B6D1-00ACADA6C825}" srcOrd="4" destOrd="0" presId="urn:microsoft.com/office/officeart/2018/2/layout/IconVerticalSolidList"/>
    <dgm:cxn modelId="{3683193D-80CB-4B49-ABD8-60CFCC9243F1}" type="presParOf" srcId="{B74DDBC3-E122-4142-B6D1-00ACADA6C825}" destId="{302D806B-AEAA-9B4D-BADB-AB10C5C22DAA}" srcOrd="0" destOrd="0" presId="urn:microsoft.com/office/officeart/2018/2/layout/IconVerticalSolidList"/>
    <dgm:cxn modelId="{F764D4F6-7C49-3642-BD2A-0F24EB7E7B3C}" type="presParOf" srcId="{B74DDBC3-E122-4142-B6D1-00ACADA6C825}" destId="{D079FB8B-D8D8-024B-B842-7706772DF58A}" srcOrd="1" destOrd="0" presId="urn:microsoft.com/office/officeart/2018/2/layout/IconVerticalSolidList"/>
    <dgm:cxn modelId="{6569C34C-4629-5C4E-90EB-43192701AF61}" type="presParOf" srcId="{B74DDBC3-E122-4142-B6D1-00ACADA6C825}" destId="{DFFCCFA9-3253-D841-96DC-FEEB4E139C00}" srcOrd="2" destOrd="0" presId="urn:microsoft.com/office/officeart/2018/2/layout/IconVerticalSolidList"/>
    <dgm:cxn modelId="{16A5B880-2087-6148-A3DD-ECBDCC31D5A9}" type="presParOf" srcId="{B74DDBC3-E122-4142-B6D1-00ACADA6C825}" destId="{C443197B-44A8-7644-8226-D49E9C5E8DEF}" srcOrd="3" destOrd="0" presId="urn:microsoft.com/office/officeart/2018/2/layout/IconVerticalSolidList"/>
    <dgm:cxn modelId="{96B6B83D-34F6-3042-BFD2-03AED1A77DAF}" type="presParOf" srcId="{2F00CC27-692F-4E7A-8527-A25D4FA4CE79}" destId="{3C6462DF-FC1A-9E44-8223-126FC0559A2A}" srcOrd="5" destOrd="0" presId="urn:microsoft.com/office/officeart/2018/2/layout/IconVerticalSolidList"/>
    <dgm:cxn modelId="{BE5A493F-59F3-C24D-8C46-2E6D32E7368B}" type="presParOf" srcId="{2F00CC27-692F-4E7A-8527-A25D4FA4CE79}" destId="{CBE603D5-400A-CE4C-852E-2041E1666156}" srcOrd="6" destOrd="0" presId="urn:microsoft.com/office/officeart/2018/2/layout/IconVerticalSolidList"/>
    <dgm:cxn modelId="{2F532909-9CA3-BB42-B777-039D6BBF3BC9}" type="presParOf" srcId="{CBE603D5-400A-CE4C-852E-2041E1666156}" destId="{46E3D60E-39E7-ED4C-B6E2-0BDA74DAA96C}" srcOrd="0" destOrd="0" presId="urn:microsoft.com/office/officeart/2018/2/layout/IconVerticalSolidList"/>
    <dgm:cxn modelId="{F8BE83D9-8FF8-FD46-A62E-D7B3FABBA786}" type="presParOf" srcId="{CBE603D5-400A-CE4C-852E-2041E1666156}" destId="{BBC1E3D4-6AEC-EA42-9F99-3701AEE3E0D0}" srcOrd="1" destOrd="0" presId="urn:microsoft.com/office/officeart/2018/2/layout/IconVerticalSolidList"/>
    <dgm:cxn modelId="{74120150-2B70-3844-B47E-60C0558C7BA6}" type="presParOf" srcId="{CBE603D5-400A-CE4C-852E-2041E1666156}" destId="{E7AB47D3-BF77-D44A-8948-7630347D73E1}" srcOrd="2" destOrd="0" presId="urn:microsoft.com/office/officeart/2018/2/layout/IconVerticalSolidList"/>
    <dgm:cxn modelId="{4C474B51-6193-1F48-9DDD-3668A1BE8E87}" type="presParOf" srcId="{CBE603D5-400A-CE4C-852E-2041E1666156}" destId="{D9140727-387F-5E4C-9CCD-6527852E324E}" srcOrd="3" destOrd="0" presId="urn:microsoft.com/office/officeart/2018/2/layout/IconVerticalSolidList"/>
    <dgm:cxn modelId="{F5DB72CF-6751-AD45-98B6-D3225BC94EDB}" type="presParOf" srcId="{2F00CC27-692F-4E7A-8527-A25D4FA4CE79}" destId="{30E1E071-E0D2-1245-9B37-3E82960FD723}" srcOrd="7" destOrd="0" presId="urn:microsoft.com/office/officeart/2018/2/layout/IconVerticalSolidList"/>
    <dgm:cxn modelId="{6D7063D0-D50B-4848-A080-48DF8093C489}" type="presParOf" srcId="{2F00CC27-692F-4E7A-8527-A25D4FA4CE79}" destId="{38A369A1-E971-0944-ADAA-BADA22E1F352}" srcOrd="8" destOrd="0" presId="urn:microsoft.com/office/officeart/2018/2/layout/IconVerticalSolidList"/>
    <dgm:cxn modelId="{87A25775-D488-2141-BADF-328C458776E3}" type="presParOf" srcId="{38A369A1-E971-0944-ADAA-BADA22E1F352}" destId="{D1681A38-B9D8-884C-8769-4F7BD0319894}" srcOrd="0" destOrd="0" presId="urn:microsoft.com/office/officeart/2018/2/layout/IconVerticalSolidList"/>
    <dgm:cxn modelId="{97243A1E-B699-1B4F-BA83-94561F9CBF41}" type="presParOf" srcId="{38A369A1-E971-0944-ADAA-BADA22E1F352}" destId="{2151D58F-0644-FB45-A6BA-27C59C7BCB7F}" srcOrd="1" destOrd="0" presId="urn:microsoft.com/office/officeart/2018/2/layout/IconVerticalSolidList"/>
    <dgm:cxn modelId="{CD43348B-3901-2842-B890-EC17625A29E4}" type="presParOf" srcId="{38A369A1-E971-0944-ADAA-BADA22E1F352}" destId="{D3E1E8EB-CE5D-3A49-97DA-1D6C7D942439}" srcOrd="2" destOrd="0" presId="urn:microsoft.com/office/officeart/2018/2/layout/IconVerticalSolidList"/>
    <dgm:cxn modelId="{DC99DBB9-05EB-F144-81FC-F9DF28DBBFA3}" type="presParOf" srcId="{38A369A1-E971-0944-ADAA-BADA22E1F352}" destId="{414CFD07-3232-4646-9CDA-2F2622084C7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gn="just">
            <a:lnSpc>
              <a:spcPct val="100000"/>
            </a:lnSpc>
          </a:pPr>
          <a:r>
            <a:rPr lang="en-GB" sz="2000" dirty="0">
              <a:latin typeface="Titillium Web" pitchFamily="2" charset="77"/>
            </a:rPr>
            <a:t>T</a:t>
          </a:r>
          <a:r>
            <a:rPr lang="en-US" sz="2000" dirty="0">
              <a:latin typeface="Titillium Web" pitchFamily="2" charset="77"/>
            </a:rPr>
            <a:t>he art of turning raw numerical data into a visual representation, that lets people understand its significance</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1"/>
      <dgm:spPr/>
    </dgm:pt>
    <dgm:pt modelId="{B5B8A3DE-FA37-4099-BE58-2AC189A30973}" type="pres">
      <dgm:prSet presAssocID="{07F2EE78-F4B9-4A4E-BDC4-F4B656463B13}" presName="iconRect" presStyleLbl="node1" presStyleIdx="0" presStyleCnt="1"/>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1">
        <dgm:presLayoutVars>
          <dgm:chMax val="0"/>
          <dgm:chPref val="0"/>
        </dgm:presLayoutVars>
      </dgm:prSet>
      <dgm:spPr/>
    </dgm:pt>
  </dgm:ptLst>
  <dgm:cxnLst>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1326790"/>
          <a:ext cx="8073035" cy="113724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44017" y="1582671"/>
          <a:ext cx="625487" cy="625487"/>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313522" y="1326790"/>
          <a:ext cx="6759512" cy="113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359" tIns="120359" rIns="120359" bIns="120359" numCol="1" spcCol="1270" anchor="ctr" anchorCtr="0">
          <a:noAutofit/>
        </a:bodyPr>
        <a:lstStyle/>
        <a:p>
          <a:pPr marL="0" lvl="0" indent="0" algn="just" defTabSz="889000">
            <a:lnSpc>
              <a:spcPct val="100000"/>
            </a:lnSpc>
            <a:spcBef>
              <a:spcPct val="0"/>
            </a:spcBef>
            <a:spcAft>
              <a:spcPct val="35000"/>
            </a:spcAft>
            <a:buNone/>
          </a:pPr>
          <a:r>
            <a:rPr lang="en-GB" sz="2000" kern="1200" dirty="0">
              <a:latin typeface="Titillium Web" pitchFamily="2" charset="77"/>
            </a:rPr>
            <a:t>There are two Notebook terms that we work with: cells and kernels </a:t>
          </a:r>
        </a:p>
      </dsp:txBody>
      <dsp:txXfrm>
        <a:off x="1313522" y="1326790"/>
        <a:ext cx="6759512" cy="11372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672796"/>
          <a:ext cx="8073035" cy="14918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451285" y="1008463"/>
          <a:ext cx="820519" cy="820519"/>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723090" y="672796"/>
          <a:ext cx="6349944" cy="1491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888" tIns="157888" rIns="157888" bIns="157888" numCol="1" spcCol="1270" anchor="ctr" anchorCtr="0">
          <a:noAutofit/>
        </a:bodyPr>
        <a:lstStyle/>
        <a:p>
          <a:pPr marL="0" lvl="0" indent="0" algn="just" defTabSz="889000">
            <a:lnSpc>
              <a:spcPct val="100000"/>
            </a:lnSpc>
            <a:spcBef>
              <a:spcPct val="0"/>
            </a:spcBef>
            <a:spcAft>
              <a:spcPct val="35000"/>
            </a:spcAft>
            <a:buNone/>
          </a:pPr>
          <a:r>
            <a:rPr lang="en-GB" sz="2000" kern="1200" dirty="0">
              <a:latin typeface="Titillium Web" pitchFamily="2" charset="77"/>
            </a:rPr>
            <a:t>T</a:t>
          </a:r>
          <a:r>
            <a:rPr lang="en-US" sz="2000" kern="1200" dirty="0">
              <a:latin typeface="Titillium Web" pitchFamily="2" charset="77"/>
            </a:rPr>
            <a:t>he art of turning raw numerical data into a visual representation, that lets people understand its significance</a:t>
          </a:r>
        </a:p>
      </dsp:txBody>
      <dsp:txXfrm>
        <a:off x="1723090" y="672796"/>
        <a:ext cx="6349944" cy="1491853"/>
      </dsp:txXfrm>
    </dsp:sp>
    <dsp:sp modelId="{13D5CFA4-AB27-8647-9DD3-0E798FA570EB}">
      <dsp:nvSpPr>
        <dsp:cNvPr id="0" name=""/>
        <dsp:cNvSpPr/>
      </dsp:nvSpPr>
      <dsp:spPr>
        <a:xfrm>
          <a:off x="0" y="2515674"/>
          <a:ext cx="8073035" cy="14918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7975D-7AED-8747-8194-4A19D64D36B0}">
      <dsp:nvSpPr>
        <dsp:cNvPr id="0" name=""/>
        <dsp:cNvSpPr/>
      </dsp:nvSpPr>
      <dsp:spPr>
        <a:xfrm>
          <a:off x="451285" y="2851341"/>
          <a:ext cx="820519" cy="820519"/>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743C94E-0E4A-404E-829A-75C184256BF3}">
      <dsp:nvSpPr>
        <dsp:cNvPr id="0" name=""/>
        <dsp:cNvSpPr/>
      </dsp:nvSpPr>
      <dsp:spPr>
        <a:xfrm>
          <a:off x="1723090" y="2515674"/>
          <a:ext cx="6349944" cy="1491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888" tIns="157888" rIns="157888" bIns="157888" numCol="1" spcCol="1270" anchor="ctr" anchorCtr="0">
          <a:noAutofit/>
        </a:bodyPr>
        <a:lstStyle/>
        <a:p>
          <a:pPr marL="0" lvl="0" indent="0" algn="just" defTabSz="889000">
            <a:lnSpc>
              <a:spcPct val="100000"/>
            </a:lnSpc>
            <a:spcBef>
              <a:spcPct val="0"/>
            </a:spcBef>
            <a:spcAft>
              <a:spcPct val="35000"/>
            </a:spcAft>
            <a:buNone/>
          </a:pPr>
          <a:r>
            <a:rPr lang="en-US" sz="2000" kern="1200" dirty="0">
              <a:latin typeface="Titillium Web" pitchFamily="2" charset="77"/>
            </a:rPr>
            <a:t>The amount of data in the world is too much for humans to analyze without special instruments </a:t>
          </a:r>
          <a:endParaRPr lang="en-GB" sz="2000" kern="1200" dirty="0">
            <a:latin typeface="Titillium Web" pitchFamily="2" charset="77"/>
          </a:endParaRPr>
        </a:p>
      </dsp:txBody>
      <dsp:txXfrm>
        <a:off x="1723090" y="2515674"/>
        <a:ext cx="6349944" cy="14918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3926"/>
          <a:ext cx="8073035" cy="134499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406859" y="306549"/>
          <a:ext cx="740468" cy="739744"/>
        </a:xfrm>
        <a:prstGeom prst="rect">
          <a:avLst/>
        </a:prstGeom>
        <a:blipFill rotWithShape="1">
          <a:blip xmlns:r="http://schemas.openxmlformats.org/officeDocument/2006/relationships" r:embed="rId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B5886-8484-44CB-AC85-3B6010AF2C48}">
      <dsp:nvSpPr>
        <dsp:cNvPr id="0" name=""/>
        <dsp:cNvSpPr/>
      </dsp:nvSpPr>
      <dsp:spPr>
        <a:xfrm>
          <a:off x="1554187" y="3926"/>
          <a:ext cx="6437204" cy="1346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484" tIns="142484" rIns="142484" bIns="142484" numCol="1" spcCol="1270" anchor="ctr" anchorCtr="0">
          <a:noAutofit/>
        </a:bodyPr>
        <a:lstStyle/>
        <a:p>
          <a:pPr marL="0" lvl="0" indent="0" algn="just" defTabSz="889000">
            <a:lnSpc>
              <a:spcPct val="100000"/>
            </a:lnSpc>
            <a:spcBef>
              <a:spcPct val="0"/>
            </a:spcBef>
            <a:spcAft>
              <a:spcPct val="35000"/>
            </a:spcAft>
            <a:buNone/>
          </a:pPr>
          <a:r>
            <a:rPr lang="en-GB" sz="2000" kern="1200" dirty="0">
              <a:latin typeface="Titillium Web" pitchFamily="2" charset="77"/>
            </a:rPr>
            <a:t>T</a:t>
          </a:r>
          <a:r>
            <a:rPr lang="en-US" sz="2000" kern="1200" dirty="0">
              <a:latin typeface="Titillium Web" pitchFamily="2" charset="77"/>
            </a:rPr>
            <a:t>he art of turning raw numerical data into a visual representation, that lets people understand its significance</a:t>
          </a:r>
        </a:p>
      </dsp:txBody>
      <dsp:txXfrm>
        <a:off x="1554187" y="3926"/>
        <a:ext cx="6437204" cy="1346305"/>
      </dsp:txXfrm>
    </dsp:sp>
    <dsp:sp modelId="{13D5CFA4-AB27-8647-9DD3-0E798FA570EB}">
      <dsp:nvSpPr>
        <dsp:cNvPr id="0" name=""/>
        <dsp:cNvSpPr/>
      </dsp:nvSpPr>
      <dsp:spPr>
        <a:xfrm>
          <a:off x="0" y="1667009"/>
          <a:ext cx="8073035" cy="134499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7975D-7AED-8747-8194-4A19D64D36B0}">
      <dsp:nvSpPr>
        <dsp:cNvPr id="0" name=""/>
        <dsp:cNvSpPr/>
      </dsp:nvSpPr>
      <dsp:spPr>
        <a:xfrm>
          <a:off x="406859" y="1969632"/>
          <a:ext cx="740468" cy="739744"/>
        </a:xfrm>
        <a:prstGeom prst="rect">
          <a:avLst/>
        </a:prstGeom>
        <a:blipFill rotWithShape="1">
          <a:blip xmlns:r="http://schemas.openxmlformats.org/officeDocument/2006/relationships" r:embed="rId2"/>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43C94E-0E4A-404E-829A-75C184256BF3}">
      <dsp:nvSpPr>
        <dsp:cNvPr id="0" name=""/>
        <dsp:cNvSpPr/>
      </dsp:nvSpPr>
      <dsp:spPr>
        <a:xfrm>
          <a:off x="1554187" y="1667009"/>
          <a:ext cx="6437204" cy="1346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484" tIns="142484" rIns="142484" bIns="142484" numCol="1" spcCol="1270" anchor="ctr" anchorCtr="0">
          <a:noAutofit/>
        </a:bodyPr>
        <a:lstStyle/>
        <a:p>
          <a:pPr marL="0" lvl="0" indent="0" algn="just" defTabSz="889000">
            <a:lnSpc>
              <a:spcPct val="100000"/>
            </a:lnSpc>
            <a:spcBef>
              <a:spcPct val="0"/>
            </a:spcBef>
            <a:spcAft>
              <a:spcPct val="35000"/>
            </a:spcAft>
            <a:buNone/>
          </a:pPr>
          <a:r>
            <a:rPr lang="en-US" sz="2000" kern="1200" dirty="0">
              <a:latin typeface="Titillium Web" pitchFamily="2" charset="77"/>
            </a:rPr>
            <a:t>The amount of data in the world is too much for humans to analyze without special instruments </a:t>
          </a:r>
          <a:endParaRPr lang="en-GB" sz="2000" kern="1200" dirty="0">
            <a:latin typeface="Titillium Web" pitchFamily="2" charset="77"/>
          </a:endParaRPr>
        </a:p>
      </dsp:txBody>
      <dsp:txXfrm>
        <a:off x="1554187" y="1667009"/>
        <a:ext cx="6437204" cy="1346305"/>
      </dsp:txXfrm>
    </dsp:sp>
    <dsp:sp modelId="{1A27E961-8C1A-4E4B-86D3-1722C447B22E}">
      <dsp:nvSpPr>
        <dsp:cNvPr id="0" name=""/>
        <dsp:cNvSpPr/>
      </dsp:nvSpPr>
      <dsp:spPr>
        <a:xfrm>
          <a:off x="0" y="3330093"/>
          <a:ext cx="8073035" cy="134499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FDC0DF-5250-874B-9355-3110394604C6}">
      <dsp:nvSpPr>
        <dsp:cNvPr id="0" name=""/>
        <dsp:cNvSpPr/>
      </dsp:nvSpPr>
      <dsp:spPr>
        <a:xfrm>
          <a:off x="406859" y="3632716"/>
          <a:ext cx="740468" cy="739744"/>
        </a:xfrm>
        <a:prstGeom prst="rect">
          <a:avLst/>
        </a:prstGeom>
        <a:blipFill rotWithShape="1">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222F7-8127-5F4F-A201-373A2978080F}">
      <dsp:nvSpPr>
        <dsp:cNvPr id="0" name=""/>
        <dsp:cNvSpPr/>
      </dsp:nvSpPr>
      <dsp:spPr>
        <a:xfrm>
          <a:off x="1554187" y="3330093"/>
          <a:ext cx="6437204" cy="1346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484" tIns="142484" rIns="142484" bIns="142484" numCol="1" spcCol="1270" anchor="ctr" anchorCtr="0">
          <a:noAutofit/>
        </a:bodyPr>
        <a:lstStyle/>
        <a:p>
          <a:pPr marL="0" lvl="0" indent="0" algn="just" defTabSz="889000">
            <a:lnSpc>
              <a:spcPct val="100000"/>
            </a:lnSpc>
            <a:spcBef>
              <a:spcPct val="0"/>
            </a:spcBef>
            <a:spcAft>
              <a:spcPct val="35000"/>
            </a:spcAft>
            <a:buNone/>
          </a:pPr>
          <a:r>
            <a:rPr lang="en-GB" sz="2000" kern="1200" dirty="0">
              <a:latin typeface="Titillium Web" pitchFamily="2" charset="77"/>
            </a:rPr>
            <a:t>Allows instant scanning of massive datasets and deriving patterns</a:t>
          </a:r>
        </a:p>
      </dsp:txBody>
      <dsp:txXfrm>
        <a:off x="1554187" y="3330093"/>
        <a:ext cx="6437204" cy="13463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2285"/>
          <a:ext cx="8073035" cy="9935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00563" y="225844"/>
          <a:ext cx="546478" cy="546478"/>
        </a:xfrm>
        <a:prstGeom prst="rect">
          <a:avLst/>
        </a:prstGeom>
        <a:blipFill rotWithShape="1">
          <a:blip xmlns:r="http://schemas.openxmlformats.org/officeDocument/2006/relationships" r:embed="rId1"/>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B5886-8484-44CB-AC85-3B6010AF2C48}">
      <dsp:nvSpPr>
        <dsp:cNvPr id="0" name=""/>
        <dsp:cNvSpPr/>
      </dsp:nvSpPr>
      <dsp:spPr>
        <a:xfrm>
          <a:off x="1147605" y="2285"/>
          <a:ext cx="6651388" cy="99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156" tIns="105156" rIns="105156" bIns="105156" numCol="1" spcCol="1270" anchor="ctr" anchorCtr="0">
          <a:noAutofit/>
        </a:bodyPr>
        <a:lstStyle/>
        <a:p>
          <a:pPr marL="0" lvl="0" indent="0" algn="just" defTabSz="889000">
            <a:lnSpc>
              <a:spcPct val="100000"/>
            </a:lnSpc>
            <a:spcBef>
              <a:spcPct val="0"/>
            </a:spcBef>
            <a:spcAft>
              <a:spcPct val="35000"/>
            </a:spcAft>
            <a:buNone/>
          </a:pPr>
          <a:r>
            <a:rPr lang="en-GB" sz="2000" kern="1200" dirty="0">
              <a:latin typeface="Titillium Web" pitchFamily="2" charset="77"/>
            </a:rPr>
            <a:t>T</a:t>
          </a:r>
          <a:r>
            <a:rPr lang="en-US" sz="2000" kern="1200" dirty="0">
              <a:latin typeface="Titillium Web" pitchFamily="2" charset="77"/>
            </a:rPr>
            <a:t>he art of turning raw numerical data into a visual representation, that lets people understand its significance</a:t>
          </a:r>
        </a:p>
      </dsp:txBody>
      <dsp:txXfrm>
        <a:off x="1147605" y="2285"/>
        <a:ext cx="6651388" cy="993597"/>
      </dsp:txXfrm>
    </dsp:sp>
    <dsp:sp modelId="{13D5CFA4-AB27-8647-9DD3-0E798FA570EB}">
      <dsp:nvSpPr>
        <dsp:cNvPr id="0" name=""/>
        <dsp:cNvSpPr/>
      </dsp:nvSpPr>
      <dsp:spPr>
        <a:xfrm>
          <a:off x="0" y="1229670"/>
          <a:ext cx="8073035" cy="9935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7975D-7AED-8747-8194-4A19D64D36B0}">
      <dsp:nvSpPr>
        <dsp:cNvPr id="0" name=""/>
        <dsp:cNvSpPr/>
      </dsp:nvSpPr>
      <dsp:spPr>
        <a:xfrm>
          <a:off x="300563" y="1453230"/>
          <a:ext cx="546478" cy="546478"/>
        </a:xfrm>
        <a:prstGeom prst="rect">
          <a:avLst/>
        </a:prstGeom>
        <a:blipFill rotWithShape="1">
          <a:blip xmlns:r="http://schemas.openxmlformats.org/officeDocument/2006/relationships" r:embed="rId2"/>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43C94E-0E4A-404E-829A-75C184256BF3}">
      <dsp:nvSpPr>
        <dsp:cNvPr id="0" name=""/>
        <dsp:cNvSpPr/>
      </dsp:nvSpPr>
      <dsp:spPr>
        <a:xfrm>
          <a:off x="1147605" y="1229670"/>
          <a:ext cx="6651388" cy="99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156" tIns="105156" rIns="105156" bIns="105156" numCol="1" spcCol="1270" anchor="ctr" anchorCtr="0">
          <a:noAutofit/>
        </a:bodyPr>
        <a:lstStyle/>
        <a:p>
          <a:pPr marL="0" lvl="0" indent="0" algn="just" defTabSz="889000">
            <a:lnSpc>
              <a:spcPct val="100000"/>
            </a:lnSpc>
            <a:spcBef>
              <a:spcPct val="0"/>
            </a:spcBef>
            <a:spcAft>
              <a:spcPct val="35000"/>
            </a:spcAft>
            <a:buNone/>
          </a:pPr>
          <a:r>
            <a:rPr lang="en-US" sz="2000" kern="1200" dirty="0">
              <a:latin typeface="Titillium Web" pitchFamily="2" charset="77"/>
            </a:rPr>
            <a:t>The amount of data in the world is too much for humans to analyze without special instruments </a:t>
          </a:r>
          <a:endParaRPr lang="en-GB" sz="2000" kern="1200" dirty="0">
            <a:latin typeface="Titillium Web" pitchFamily="2" charset="77"/>
          </a:endParaRPr>
        </a:p>
      </dsp:txBody>
      <dsp:txXfrm>
        <a:off x="1147605" y="1229670"/>
        <a:ext cx="6651388" cy="993597"/>
      </dsp:txXfrm>
    </dsp:sp>
    <dsp:sp modelId="{1A27E961-8C1A-4E4B-86D3-1722C447B22E}">
      <dsp:nvSpPr>
        <dsp:cNvPr id="0" name=""/>
        <dsp:cNvSpPr/>
      </dsp:nvSpPr>
      <dsp:spPr>
        <a:xfrm>
          <a:off x="0" y="2457056"/>
          <a:ext cx="8073035" cy="9935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FDC0DF-5250-874B-9355-3110394604C6}">
      <dsp:nvSpPr>
        <dsp:cNvPr id="0" name=""/>
        <dsp:cNvSpPr/>
      </dsp:nvSpPr>
      <dsp:spPr>
        <a:xfrm>
          <a:off x="300563" y="2680615"/>
          <a:ext cx="546478" cy="546478"/>
        </a:xfrm>
        <a:prstGeom prst="rect">
          <a:avLst/>
        </a:prstGeom>
        <a:blipFill rotWithShape="1">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3222F7-8127-5F4F-A201-373A2978080F}">
      <dsp:nvSpPr>
        <dsp:cNvPr id="0" name=""/>
        <dsp:cNvSpPr/>
      </dsp:nvSpPr>
      <dsp:spPr>
        <a:xfrm>
          <a:off x="1147605" y="2457056"/>
          <a:ext cx="6651388" cy="99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156" tIns="105156" rIns="105156" bIns="105156" numCol="1" spcCol="1270" anchor="ctr" anchorCtr="0">
          <a:noAutofit/>
        </a:bodyPr>
        <a:lstStyle/>
        <a:p>
          <a:pPr marL="0" lvl="0" indent="0" algn="just" defTabSz="889000">
            <a:lnSpc>
              <a:spcPct val="100000"/>
            </a:lnSpc>
            <a:spcBef>
              <a:spcPct val="0"/>
            </a:spcBef>
            <a:spcAft>
              <a:spcPct val="35000"/>
            </a:spcAft>
            <a:buNone/>
          </a:pPr>
          <a:r>
            <a:rPr lang="en-GB" sz="2000" kern="1200" dirty="0">
              <a:latin typeface="Titillium Web" pitchFamily="2" charset="77"/>
            </a:rPr>
            <a:t>Allows instant scanning of massive datasets and deriving patterns</a:t>
          </a:r>
        </a:p>
      </dsp:txBody>
      <dsp:txXfrm>
        <a:off x="1147605" y="2457056"/>
        <a:ext cx="6651388" cy="993597"/>
      </dsp:txXfrm>
    </dsp:sp>
    <dsp:sp modelId="{298C4BB3-57B2-B146-BAEE-8AA7A243CA26}">
      <dsp:nvSpPr>
        <dsp:cNvPr id="0" name=""/>
        <dsp:cNvSpPr/>
      </dsp:nvSpPr>
      <dsp:spPr>
        <a:xfrm>
          <a:off x="0" y="3684441"/>
          <a:ext cx="8073035" cy="99359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CA996-B09C-F244-AD8F-1FF5AA092D28}">
      <dsp:nvSpPr>
        <dsp:cNvPr id="0" name=""/>
        <dsp:cNvSpPr/>
      </dsp:nvSpPr>
      <dsp:spPr>
        <a:xfrm>
          <a:off x="300563" y="3908001"/>
          <a:ext cx="546478" cy="546478"/>
        </a:xfrm>
        <a:prstGeom prst="rect">
          <a:avLst/>
        </a:prstGeom>
        <a:blipFill rotWithShape="1">
          <a:blip xmlns:r="http://schemas.openxmlformats.org/officeDocument/2006/relationships" r:embed="rId4"/>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1A0D06-3F9B-474C-89A8-EFF5A939A528}">
      <dsp:nvSpPr>
        <dsp:cNvPr id="0" name=""/>
        <dsp:cNvSpPr/>
      </dsp:nvSpPr>
      <dsp:spPr>
        <a:xfrm>
          <a:off x="1147605" y="3684441"/>
          <a:ext cx="6651388" cy="993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156" tIns="105156" rIns="105156" bIns="105156" numCol="1" spcCol="1270" anchor="ctr" anchorCtr="0">
          <a:noAutofit/>
        </a:bodyPr>
        <a:lstStyle/>
        <a:p>
          <a:pPr marL="0" lvl="0" indent="0" algn="just" defTabSz="889000">
            <a:lnSpc>
              <a:spcPct val="100000"/>
            </a:lnSpc>
            <a:spcBef>
              <a:spcPct val="0"/>
            </a:spcBef>
            <a:spcAft>
              <a:spcPct val="35000"/>
            </a:spcAft>
            <a:buNone/>
          </a:pPr>
          <a:r>
            <a:rPr lang="en-GB" sz="2000" kern="1200" dirty="0">
              <a:latin typeface="Titillium Web" pitchFamily="2" charset="77"/>
            </a:rPr>
            <a:t>Patterns are used to derive insights and then use them for better decision making </a:t>
          </a:r>
        </a:p>
      </dsp:txBody>
      <dsp:txXfrm>
        <a:off x="1147605" y="3684441"/>
        <a:ext cx="6651388" cy="99359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1326790"/>
          <a:ext cx="8073035" cy="113724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44017" y="1582671"/>
          <a:ext cx="625487" cy="625487"/>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313522" y="1326790"/>
          <a:ext cx="6759512" cy="113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359" tIns="120359" rIns="120359" bIns="120359" numCol="1" spcCol="1270" anchor="ctr" anchorCtr="0">
          <a:noAutofit/>
        </a:bodyPr>
        <a:lstStyle/>
        <a:p>
          <a:pPr marL="0" lvl="0" indent="0" algn="l" defTabSz="889000">
            <a:lnSpc>
              <a:spcPct val="100000"/>
            </a:lnSpc>
            <a:spcBef>
              <a:spcPct val="0"/>
            </a:spcBef>
            <a:spcAft>
              <a:spcPct val="35000"/>
            </a:spcAft>
            <a:buNone/>
          </a:pPr>
          <a:r>
            <a:rPr lang="en-RO" sz="2000" kern="1200" dirty="0">
              <a:latin typeface="Titillium Web" pitchFamily="2" charset="77"/>
            </a:rPr>
            <a:t>Simplifies the complex quantitative information</a:t>
          </a:r>
          <a:endParaRPr lang="en-GB" sz="2000" kern="1200" dirty="0">
            <a:latin typeface="Titillium Web" pitchFamily="2" charset="77"/>
          </a:endParaRPr>
        </a:p>
      </dsp:txBody>
      <dsp:txXfrm>
        <a:off x="1313522" y="1326790"/>
        <a:ext cx="6759512" cy="113724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616010"/>
          <a:ext cx="8073035" cy="113724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44017" y="871891"/>
          <a:ext cx="625487" cy="625487"/>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313522" y="616010"/>
          <a:ext cx="6759512" cy="113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359" tIns="120359" rIns="120359" bIns="120359" numCol="1" spcCol="1270" anchor="ctr" anchorCtr="0">
          <a:noAutofit/>
        </a:bodyPr>
        <a:lstStyle/>
        <a:p>
          <a:pPr marL="0" lvl="0" indent="0" algn="l" defTabSz="889000">
            <a:lnSpc>
              <a:spcPct val="100000"/>
            </a:lnSpc>
            <a:spcBef>
              <a:spcPct val="0"/>
            </a:spcBef>
            <a:spcAft>
              <a:spcPct val="35000"/>
            </a:spcAft>
            <a:buNone/>
          </a:pPr>
          <a:r>
            <a:rPr lang="en-RO" sz="2000" kern="1200" dirty="0">
              <a:latin typeface="Titillium Web" pitchFamily="2" charset="77"/>
            </a:rPr>
            <a:t>Simplifies the complex quantitative information</a:t>
          </a:r>
          <a:endParaRPr lang="en-GB" sz="2000" kern="1200" dirty="0">
            <a:latin typeface="Titillium Web" pitchFamily="2" charset="77"/>
          </a:endParaRPr>
        </a:p>
      </dsp:txBody>
      <dsp:txXfrm>
        <a:off x="1313522" y="616010"/>
        <a:ext cx="6759512" cy="1137249"/>
      </dsp:txXfrm>
    </dsp:sp>
    <dsp:sp modelId="{83566EDC-07BB-7C45-9689-01CE0AA7CD89}">
      <dsp:nvSpPr>
        <dsp:cNvPr id="0" name=""/>
        <dsp:cNvSpPr/>
      </dsp:nvSpPr>
      <dsp:spPr>
        <a:xfrm>
          <a:off x="0" y="2037571"/>
          <a:ext cx="8073035" cy="113724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773D9-DE32-BE4D-9CD8-FDC1C977FA4D}">
      <dsp:nvSpPr>
        <dsp:cNvPr id="0" name=""/>
        <dsp:cNvSpPr/>
      </dsp:nvSpPr>
      <dsp:spPr>
        <a:xfrm>
          <a:off x="344017" y="2293452"/>
          <a:ext cx="625487" cy="625487"/>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1AD222C-72CE-6C4A-83E7-64B5390E9144}">
      <dsp:nvSpPr>
        <dsp:cNvPr id="0" name=""/>
        <dsp:cNvSpPr/>
      </dsp:nvSpPr>
      <dsp:spPr>
        <a:xfrm>
          <a:off x="1313522" y="2037571"/>
          <a:ext cx="6759512" cy="113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359" tIns="120359" rIns="120359" bIns="120359" numCol="1" spcCol="1270" anchor="ctr" anchorCtr="0">
          <a:noAutofit/>
        </a:bodyPr>
        <a:lstStyle/>
        <a:p>
          <a:pPr marL="0" lvl="0" indent="0" algn="l" defTabSz="889000">
            <a:lnSpc>
              <a:spcPct val="100000"/>
            </a:lnSpc>
            <a:spcBef>
              <a:spcPct val="0"/>
            </a:spcBef>
            <a:spcAft>
              <a:spcPct val="35000"/>
            </a:spcAft>
            <a:buNone/>
          </a:pPr>
          <a:r>
            <a:rPr lang="en-RO" sz="2000" kern="1200" dirty="0">
              <a:latin typeface="Titillium Web" pitchFamily="2" charset="77"/>
            </a:rPr>
            <a:t>More efficient communication</a:t>
          </a:r>
          <a:endParaRPr lang="en-GB" sz="2000" kern="1200" dirty="0">
            <a:latin typeface="Titillium Web" pitchFamily="2" charset="77"/>
            <a:cs typeface="Times New Roman" panose="02020603050405020304" pitchFamily="18" charset="0"/>
          </a:endParaRPr>
        </a:p>
      </dsp:txBody>
      <dsp:txXfrm>
        <a:off x="1313522" y="2037571"/>
        <a:ext cx="6759512" cy="113724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462"/>
          <a:ext cx="8073035" cy="108283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27556" y="244099"/>
          <a:ext cx="595556" cy="595556"/>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250668" y="462"/>
          <a:ext cx="6822366" cy="1082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00" tIns="114600" rIns="114600" bIns="114600" numCol="1" spcCol="1270" anchor="ctr" anchorCtr="0">
          <a:noAutofit/>
        </a:bodyPr>
        <a:lstStyle/>
        <a:p>
          <a:pPr marL="0" lvl="0" indent="0" algn="l" defTabSz="889000">
            <a:lnSpc>
              <a:spcPct val="100000"/>
            </a:lnSpc>
            <a:spcBef>
              <a:spcPct val="0"/>
            </a:spcBef>
            <a:spcAft>
              <a:spcPct val="35000"/>
            </a:spcAft>
            <a:buNone/>
          </a:pPr>
          <a:r>
            <a:rPr lang="en-RO" sz="2000" kern="1200" dirty="0">
              <a:latin typeface="Titillium Web" pitchFamily="2" charset="77"/>
            </a:rPr>
            <a:t>Simplifies the complex quantitative information</a:t>
          </a:r>
          <a:endParaRPr lang="en-GB" sz="2000" kern="1200" dirty="0">
            <a:latin typeface="Titillium Web" pitchFamily="2" charset="77"/>
          </a:endParaRPr>
        </a:p>
      </dsp:txBody>
      <dsp:txXfrm>
        <a:off x="1250668" y="462"/>
        <a:ext cx="6822366" cy="1082830"/>
      </dsp:txXfrm>
    </dsp:sp>
    <dsp:sp modelId="{83566EDC-07BB-7C45-9689-01CE0AA7CD89}">
      <dsp:nvSpPr>
        <dsp:cNvPr id="0" name=""/>
        <dsp:cNvSpPr/>
      </dsp:nvSpPr>
      <dsp:spPr>
        <a:xfrm>
          <a:off x="0" y="1354000"/>
          <a:ext cx="8073035" cy="108283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773D9-DE32-BE4D-9CD8-FDC1C977FA4D}">
      <dsp:nvSpPr>
        <dsp:cNvPr id="0" name=""/>
        <dsp:cNvSpPr/>
      </dsp:nvSpPr>
      <dsp:spPr>
        <a:xfrm>
          <a:off x="327556" y="1597637"/>
          <a:ext cx="595556" cy="595556"/>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1AD222C-72CE-6C4A-83E7-64B5390E9144}">
      <dsp:nvSpPr>
        <dsp:cNvPr id="0" name=""/>
        <dsp:cNvSpPr/>
      </dsp:nvSpPr>
      <dsp:spPr>
        <a:xfrm>
          <a:off x="1250668" y="1354000"/>
          <a:ext cx="6822366" cy="1082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00" tIns="114600" rIns="114600" bIns="114600"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cs typeface="Times New Roman" panose="02020603050405020304" pitchFamily="18" charset="0"/>
            </a:rPr>
            <a:t>More efficient communication</a:t>
          </a:r>
        </a:p>
      </dsp:txBody>
      <dsp:txXfrm>
        <a:off x="1250668" y="1354000"/>
        <a:ext cx="6822366" cy="1082830"/>
      </dsp:txXfrm>
    </dsp:sp>
    <dsp:sp modelId="{302D806B-AEAA-9B4D-BADB-AB10C5C22DAA}">
      <dsp:nvSpPr>
        <dsp:cNvPr id="0" name=""/>
        <dsp:cNvSpPr/>
      </dsp:nvSpPr>
      <dsp:spPr>
        <a:xfrm>
          <a:off x="0" y="2707538"/>
          <a:ext cx="8073035" cy="108283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9FB8B-D8D8-024B-B842-7706772DF58A}">
      <dsp:nvSpPr>
        <dsp:cNvPr id="0" name=""/>
        <dsp:cNvSpPr/>
      </dsp:nvSpPr>
      <dsp:spPr>
        <a:xfrm>
          <a:off x="327556" y="2951174"/>
          <a:ext cx="595556" cy="595556"/>
        </a:xfrm>
        <a:prstGeom prst="rect">
          <a:avLst/>
        </a:prstGeom>
        <a:blipFill rotWithShape="1">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443197B-44A8-7644-8226-D49E9C5E8DEF}">
      <dsp:nvSpPr>
        <dsp:cNvPr id="0" name=""/>
        <dsp:cNvSpPr/>
      </dsp:nvSpPr>
      <dsp:spPr>
        <a:xfrm>
          <a:off x="1250668" y="2707538"/>
          <a:ext cx="6822366" cy="1082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00" tIns="114600" rIns="114600" bIns="114600" numCol="1" spcCol="1270" anchor="ctr" anchorCtr="0">
          <a:noAutofit/>
        </a:bodyPr>
        <a:lstStyle/>
        <a:p>
          <a:pPr marL="0" lvl="0" indent="0" algn="l" defTabSz="889000">
            <a:lnSpc>
              <a:spcPct val="100000"/>
            </a:lnSpc>
            <a:spcBef>
              <a:spcPct val="0"/>
            </a:spcBef>
            <a:spcAft>
              <a:spcPct val="35000"/>
            </a:spcAft>
            <a:buNone/>
          </a:pPr>
          <a:r>
            <a:rPr lang="en-RO" sz="2000" kern="1200" dirty="0">
              <a:latin typeface="Titillium Web" pitchFamily="2" charset="77"/>
            </a:rPr>
            <a:t>Identifies the areas for improv</a:t>
          </a:r>
          <a:r>
            <a:rPr lang="en-GB" sz="2000" kern="1200" dirty="0">
              <a:latin typeface="Titillium Web" pitchFamily="2" charset="77"/>
            </a:rPr>
            <a:t>e</a:t>
          </a:r>
          <a:r>
            <a:rPr lang="en-RO" sz="2000" kern="1200" dirty="0">
              <a:latin typeface="Titillium Web" pitchFamily="2" charset="77"/>
            </a:rPr>
            <a:t>ment</a:t>
          </a:r>
          <a:endParaRPr lang="en-GB" sz="2000" kern="1200" dirty="0">
            <a:latin typeface="Titillium Web" pitchFamily="2" charset="77"/>
          </a:endParaRPr>
        </a:p>
      </dsp:txBody>
      <dsp:txXfrm>
        <a:off x="1250668" y="2707538"/>
        <a:ext cx="6822366" cy="10828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1573"/>
          <a:ext cx="8073035" cy="7974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241215" y="180989"/>
          <a:ext cx="438573" cy="438573"/>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921005" y="1573"/>
          <a:ext cx="7152029" cy="7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889000">
            <a:lnSpc>
              <a:spcPct val="100000"/>
            </a:lnSpc>
            <a:spcBef>
              <a:spcPct val="0"/>
            </a:spcBef>
            <a:spcAft>
              <a:spcPct val="35000"/>
            </a:spcAft>
            <a:buNone/>
          </a:pPr>
          <a:r>
            <a:rPr lang="en-RO" sz="2000" kern="1200" dirty="0">
              <a:latin typeface="Titillium Web" pitchFamily="2" charset="77"/>
            </a:rPr>
            <a:t>Simplifies the complex quantitative information</a:t>
          </a:r>
          <a:endParaRPr lang="en-GB" sz="2000" kern="1200" dirty="0">
            <a:latin typeface="Titillium Web" pitchFamily="2" charset="77"/>
          </a:endParaRPr>
        </a:p>
      </dsp:txBody>
      <dsp:txXfrm>
        <a:off x="921005" y="1573"/>
        <a:ext cx="7152029" cy="797407"/>
      </dsp:txXfrm>
    </dsp:sp>
    <dsp:sp modelId="{83566EDC-07BB-7C45-9689-01CE0AA7CD89}">
      <dsp:nvSpPr>
        <dsp:cNvPr id="0" name=""/>
        <dsp:cNvSpPr/>
      </dsp:nvSpPr>
      <dsp:spPr>
        <a:xfrm>
          <a:off x="0" y="998332"/>
          <a:ext cx="8073035" cy="7974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773D9-DE32-BE4D-9CD8-FDC1C977FA4D}">
      <dsp:nvSpPr>
        <dsp:cNvPr id="0" name=""/>
        <dsp:cNvSpPr/>
      </dsp:nvSpPr>
      <dsp:spPr>
        <a:xfrm>
          <a:off x="241215" y="1177748"/>
          <a:ext cx="438573" cy="438573"/>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1AD222C-72CE-6C4A-83E7-64B5390E9144}">
      <dsp:nvSpPr>
        <dsp:cNvPr id="0" name=""/>
        <dsp:cNvSpPr/>
      </dsp:nvSpPr>
      <dsp:spPr>
        <a:xfrm>
          <a:off x="921005" y="998332"/>
          <a:ext cx="7152029" cy="7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More efficient communication</a:t>
          </a:r>
        </a:p>
      </dsp:txBody>
      <dsp:txXfrm>
        <a:off x="921005" y="998332"/>
        <a:ext cx="7152029" cy="797407"/>
      </dsp:txXfrm>
    </dsp:sp>
    <dsp:sp modelId="{302D806B-AEAA-9B4D-BADB-AB10C5C22DAA}">
      <dsp:nvSpPr>
        <dsp:cNvPr id="0" name=""/>
        <dsp:cNvSpPr/>
      </dsp:nvSpPr>
      <dsp:spPr>
        <a:xfrm>
          <a:off x="0" y="1995091"/>
          <a:ext cx="8073035" cy="7974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9FB8B-D8D8-024B-B842-7706772DF58A}">
      <dsp:nvSpPr>
        <dsp:cNvPr id="0" name=""/>
        <dsp:cNvSpPr/>
      </dsp:nvSpPr>
      <dsp:spPr>
        <a:xfrm>
          <a:off x="241215" y="2174508"/>
          <a:ext cx="438573" cy="438573"/>
        </a:xfrm>
        <a:prstGeom prst="rect">
          <a:avLst/>
        </a:prstGeom>
        <a:blipFill rotWithShape="1">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443197B-44A8-7644-8226-D49E9C5E8DEF}">
      <dsp:nvSpPr>
        <dsp:cNvPr id="0" name=""/>
        <dsp:cNvSpPr/>
      </dsp:nvSpPr>
      <dsp:spPr>
        <a:xfrm>
          <a:off x="921005" y="1995091"/>
          <a:ext cx="7152029" cy="7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889000">
            <a:lnSpc>
              <a:spcPct val="100000"/>
            </a:lnSpc>
            <a:spcBef>
              <a:spcPct val="0"/>
            </a:spcBef>
            <a:spcAft>
              <a:spcPct val="35000"/>
            </a:spcAft>
            <a:buNone/>
          </a:pPr>
          <a:r>
            <a:rPr lang="en-RO" sz="2000" kern="1200" dirty="0">
              <a:solidFill>
                <a:prstClr val="black">
                  <a:hueOff val="0"/>
                  <a:satOff val="0"/>
                  <a:lumOff val="0"/>
                  <a:alphaOff val="0"/>
                </a:prstClr>
              </a:solidFill>
              <a:latin typeface="Titillium Web" pitchFamily="2" charset="77"/>
              <a:ea typeface="+mn-ea"/>
              <a:cs typeface="+mn-cs"/>
            </a:rPr>
            <a:t>Identifies the areas for improv</a:t>
          </a:r>
          <a:r>
            <a:rPr lang="en-GB" sz="2000" kern="1200" dirty="0">
              <a:solidFill>
                <a:prstClr val="black">
                  <a:hueOff val="0"/>
                  <a:satOff val="0"/>
                  <a:lumOff val="0"/>
                  <a:alphaOff val="0"/>
                </a:prstClr>
              </a:solidFill>
              <a:latin typeface="Titillium Web" pitchFamily="2" charset="77"/>
              <a:ea typeface="+mn-ea"/>
              <a:cs typeface="+mn-cs"/>
            </a:rPr>
            <a:t>e</a:t>
          </a:r>
          <a:r>
            <a:rPr lang="en-RO" sz="2000" kern="1200" dirty="0">
              <a:solidFill>
                <a:prstClr val="black">
                  <a:hueOff val="0"/>
                  <a:satOff val="0"/>
                  <a:lumOff val="0"/>
                  <a:alphaOff val="0"/>
                </a:prstClr>
              </a:solidFill>
              <a:latin typeface="Titillium Web" pitchFamily="2" charset="77"/>
              <a:ea typeface="+mn-ea"/>
              <a:cs typeface="+mn-cs"/>
            </a:rPr>
            <a:t>ment</a:t>
          </a:r>
          <a:endParaRPr lang="en-GB" sz="2000" kern="1200" dirty="0">
            <a:solidFill>
              <a:prstClr val="black">
                <a:hueOff val="0"/>
                <a:satOff val="0"/>
                <a:lumOff val="0"/>
                <a:alphaOff val="0"/>
              </a:prstClr>
            </a:solidFill>
            <a:latin typeface="Titillium Web" pitchFamily="2" charset="77"/>
            <a:ea typeface="+mn-ea"/>
            <a:cs typeface="+mn-cs"/>
          </a:endParaRPr>
        </a:p>
      </dsp:txBody>
      <dsp:txXfrm>
        <a:off x="921005" y="1995091"/>
        <a:ext cx="7152029" cy="797407"/>
      </dsp:txXfrm>
    </dsp:sp>
    <dsp:sp modelId="{46E3D60E-39E7-ED4C-B6E2-0BDA74DAA96C}">
      <dsp:nvSpPr>
        <dsp:cNvPr id="0" name=""/>
        <dsp:cNvSpPr/>
      </dsp:nvSpPr>
      <dsp:spPr>
        <a:xfrm>
          <a:off x="0" y="2991850"/>
          <a:ext cx="8073035" cy="7974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1E3D4-6AEC-EA42-9F99-3701AEE3E0D0}">
      <dsp:nvSpPr>
        <dsp:cNvPr id="0" name=""/>
        <dsp:cNvSpPr/>
      </dsp:nvSpPr>
      <dsp:spPr>
        <a:xfrm>
          <a:off x="241215" y="3171267"/>
          <a:ext cx="438573" cy="438573"/>
        </a:xfrm>
        <a:prstGeom prst="rect">
          <a:avLst/>
        </a:prstGeom>
        <a:blipFill rotWithShape="1">
          <a:blip xmlns:r="http://schemas.openxmlformats.org/officeDocument/2006/relationships" r:embed="rId4"/>
          <a:srcRect/>
          <a:stretch>
            <a:fillRect l="-1000" r="-1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9140727-387F-5E4C-9CCD-6527852E324E}">
      <dsp:nvSpPr>
        <dsp:cNvPr id="0" name=""/>
        <dsp:cNvSpPr/>
      </dsp:nvSpPr>
      <dsp:spPr>
        <a:xfrm>
          <a:off x="921005" y="2991850"/>
          <a:ext cx="7152029" cy="7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Improved decision-making</a:t>
          </a:r>
        </a:p>
      </dsp:txBody>
      <dsp:txXfrm>
        <a:off x="921005" y="2991850"/>
        <a:ext cx="7152029" cy="79740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2961"/>
          <a:ext cx="8073035" cy="63081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190822" y="144895"/>
          <a:ext cx="346949" cy="346949"/>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728594" y="2961"/>
          <a:ext cx="7344440" cy="630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62" tIns="66762" rIns="66762" bIns="66762" numCol="1" spcCol="1270" anchor="ctr" anchorCtr="0">
          <a:noAutofit/>
        </a:bodyPr>
        <a:lstStyle/>
        <a:p>
          <a:pPr marL="0" lvl="0" indent="0" algn="just" defTabSz="889000">
            <a:lnSpc>
              <a:spcPct val="100000"/>
            </a:lnSpc>
            <a:spcBef>
              <a:spcPct val="0"/>
            </a:spcBef>
            <a:spcAft>
              <a:spcPct val="35000"/>
            </a:spcAft>
            <a:buNone/>
          </a:pPr>
          <a:r>
            <a:rPr lang="en-RO" sz="2000" kern="1200" dirty="0">
              <a:latin typeface="Titillium Web" pitchFamily="2" charset="77"/>
            </a:rPr>
            <a:t>Simplifies the complex quantitative information</a:t>
          </a:r>
          <a:endParaRPr lang="en-GB" sz="2000" kern="1200" dirty="0">
            <a:latin typeface="Titillium Web" pitchFamily="2" charset="77"/>
          </a:endParaRPr>
        </a:p>
      </dsp:txBody>
      <dsp:txXfrm>
        <a:off x="728594" y="2961"/>
        <a:ext cx="7344440" cy="630817"/>
      </dsp:txXfrm>
    </dsp:sp>
    <dsp:sp modelId="{83566EDC-07BB-7C45-9689-01CE0AA7CD89}">
      <dsp:nvSpPr>
        <dsp:cNvPr id="0" name=""/>
        <dsp:cNvSpPr/>
      </dsp:nvSpPr>
      <dsp:spPr>
        <a:xfrm>
          <a:off x="0" y="791484"/>
          <a:ext cx="8073035" cy="63081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773D9-DE32-BE4D-9CD8-FDC1C977FA4D}">
      <dsp:nvSpPr>
        <dsp:cNvPr id="0" name=""/>
        <dsp:cNvSpPr/>
      </dsp:nvSpPr>
      <dsp:spPr>
        <a:xfrm>
          <a:off x="190822" y="933418"/>
          <a:ext cx="346949" cy="346949"/>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1AD222C-72CE-6C4A-83E7-64B5390E9144}">
      <dsp:nvSpPr>
        <dsp:cNvPr id="0" name=""/>
        <dsp:cNvSpPr/>
      </dsp:nvSpPr>
      <dsp:spPr>
        <a:xfrm>
          <a:off x="728594" y="791484"/>
          <a:ext cx="7344440" cy="630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62" tIns="66762" rIns="66762" bIns="66762" numCol="1" spcCol="1270" anchor="ctr" anchorCtr="0">
          <a:noAutofit/>
        </a:bodyPr>
        <a:lstStyle/>
        <a:p>
          <a:pPr marL="0" lvl="0" indent="0" algn="l" defTabSz="844550">
            <a:lnSpc>
              <a:spcPct val="100000"/>
            </a:lnSpc>
            <a:spcBef>
              <a:spcPct val="0"/>
            </a:spcBef>
            <a:spcAft>
              <a:spcPct val="35000"/>
            </a:spcAft>
            <a:buNone/>
          </a:pPr>
          <a:r>
            <a:rPr lang="en-GB" sz="1900" kern="1200" dirty="0">
              <a:latin typeface="Titillium Web" pitchFamily="2" charset="77"/>
            </a:rPr>
            <a:t>More efficient </a:t>
          </a:r>
          <a:r>
            <a:rPr lang="en-GB" sz="1900" kern="1200" dirty="0" err="1">
              <a:latin typeface="Titillium Web" pitchFamily="2" charset="77"/>
            </a:rPr>
            <a:t>coomunication</a:t>
          </a:r>
          <a:endParaRPr lang="en-GB" sz="1900" kern="1200" dirty="0">
            <a:latin typeface="Titillium Web" pitchFamily="2" charset="77"/>
          </a:endParaRPr>
        </a:p>
      </dsp:txBody>
      <dsp:txXfrm>
        <a:off x="728594" y="791484"/>
        <a:ext cx="7344440" cy="630817"/>
      </dsp:txXfrm>
    </dsp:sp>
    <dsp:sp modelId="{302D806B-AEAA-9B4D-BADB-AB10C5C22DAA}">
      <dsp:nvSpPr>
        <dsp:cNvPr id="0" name=""/>
        <dsp:cNvSpPr/>
      </dsp:nvSpPr>
      <dsp:spPr>
        <a:xfrm>
          <a:off x="0" y="1580006"/>
          <a:ext cx="8073035" cy="63081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9FB8B-D8D8-024B-B842-7706772DF58A}">
      <dsp:nvSpPr>
        <dsp:cNvPr id="0" name=""/>
        <dsp:cNvSpPr/>
      </dsp:nvSpPr>
      <dsp:spPr>
        <a:xfrm>
          <a:off x="190822" y="1721940"/>
          <a:ext cx="346949" cy="346949"/>
        </a:xfrm>
        <a:prstGeom prst="rect">
          <a:avLst/>
        </a:prstGeom>
        <a:blipFill rotWithShape="1">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443197B-44A8-7644-8226-D49E9C5E8DEF}">
      <dsp:nvSpPr>
        <dsp:cNvPr id="0" name=""/>
        <dsp:cNvSpPr/>
      </dsp:nvSpPr>
      <dsp:spPr>
        <a:xfrm>
          <a:off x="728594" y="1580006"/>
          <a:ext cx="7344440" cy="630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62" tIns="66762" rIns="66762" bIns="66762" numCol="1" spcCol="1270" anchor="ctr" anchorCtr="0">
          <a:noAutofit/>
        </a:bodyPr>
        <a:lstStyle/>
        <a:p>
          <a:pPr marL="0" lvl="0" indent="0" algn="l" defTabSz="889000">
            <a:lnSpc>
              <a:spcPct val="100000"/>
            </a:lnSpc>
            <a:spcBef>
              <a:spcPct val="0"/>
            </a:spcBef>
            <a:spcAft>
              <a:spcPct val="35000"/>
            </a:spcAft>
            <a:buNone/>
          </a:pPr>
          <a:r>
            <a:rPr lang="en-RO" sz="2000" kern="1200" dirty="0">
              <a:latin typeface="Titillium Web" pitchFamily="2" charset="77"/>
            </a:rPr>
            <a:t>Identifies the areas for improv</a:t>
          </a:r>
          <a:r>
            <a:rPr lang="en-GB" sz="2000" kern="1200" dirty="0">
              <a:latin typeface="Titillium Web" pitchFamily="2" charset="77"/>
            </a:rPr>
            <a:t>e</a:t>
          </a:r>
          <a:r>
            <a:rPr lang="en-RO" sz="2000" kern="1200" dirty="0">
              <a:latin typeface="Titillium Web" pitchFamily="2" charset="77"/>
            </a:rPr>
            <a:t>ment</a:t>
          </a:r>
          <a:endParaRPr lang="en-GB" sz="2000" kern="1200" dirty="0">
            <a:latin typeface="Titillium Web" pitchFamily="2" charset="77"/>
          </a:endParaRPr>
        </a:p>
      </dsp:txBody>
      <dsp:txXfrm>
        <a:off x="728594" y="1580006"/>
        <a:ext cx="7344440" cy="630817"/>
      </dsp:txXfrm>
    </dsp:sp>
    <dsp:sp modelId="{46E3D60E-39E7-ED4C-B6E2-0BDA74DAA96C}">
      <dsp:nvSpPr>
        <dsp:cNvPr id="0" name=""/>
        <dsp:cNvSpPr/>
      </dsp:nvSpPr>
      <dsp:spPr>
        <a:xfrm>
          <a:off x="0" y="2368528"/>
          <a:ext cx="8073035" cy="63081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1E3D4-6AEC-EA42-9F99-3701AEE3E0D0}">
      <dsp:nvSpPr>
        <dsp:cNvPr id="0" name=""/>
        <dsp:cNvSpPr/>
      </dsp:nvSpPr>
      <dsp:spPr>
        <a:xfrm>
          <a:off x="190822" y="2510463"/>
          <a:ext cx="346949" cy="346949"/>
        </a:xfrm>
        <a:prstGeom prst="rect">
          <a:avLst/>
        </a:prstGeom>
        <a:blipFill rotWithShape="1">
          <a:blip xmlns:r="http://schemas.openxmlformats.org/officeDocument/2006/relationships" r:embed="rId4"/>
          <a:srcRect/>
          <a:stretch>
            <a:fillRect l="-1000" r="-1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9140727-387F-5E4C-9CCD-6527852E324E}">
      <dsp:nvSpPr>
        <dsp:cNvPr id="0" name=""/>
        <dsp:cNvSpPr/>
      </dsp:nvSpPr>
      <dsp:spPr>
        <a:xfrm>
          <a:off x="728594" y="2368528"/>
          <a:ext cx="7344440" cy="630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62" tIns="66762" rIns="66762" bIns="66762"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Improved decision-making</a:t>
          </a:r>
        </a:p>
      </dsp:txBody>
      <dsp:txXfrm>
        <a:off x="728594" y="2368528"/>
        <a:ext cx="7344440" cy="630817"/>
      </dsp:txXfrm>
    </dsp:sp>
    <dsp:sp modelId="{D1681A38-B9D8-884C-8769-4F7BD0319894}">
      <dsp:nvSpPr>
        <dsp:cNvPr id="0" name=""/>
        <dsp:cNvSpPr/>
      </dsp:nvSpPr>
      <dsp:spPr>
        <a:xfrm>
          <a:off x="0" y="3160013"/>
          <a:ext cx="8073035" cy="63081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51D58F-0644-FB45-A6BA-27C59C7BCB7F}">
      <dsp:nvSpPr>
        <dsp:cNvPr id="0" name=""/>
        <dsp:cNvSpPr/>
      </dsp:nvSpPr>
      <dsp:spPr>
        <a:xfrm>
          <a:off x="190822" y="3298985"/>
          <a:ext cx="346949" cy="346949"/>
        </a:xfrm>
        <a:prstGeom prst="rect">
          <a:avLst/>
        </a:prstGeom>
        <a:blipFill rotWithShape="1">
          <a:blip xmlns:r="http://schemas.openxmlformats.org/officeDocument/2006/relationships" r:embed="rId5"/>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14CFD07-3232-4646-9CDA-2F2622084C77}">
      <dsp:nvSpPr>
        <dsp:cNvPr id="0" name=""/>
        <dsp:cNvSpPr/>
      </dsp:nvSpPr>
      <dsp:spPr>
        <a:xfrm>
          <a:off x="728594" y="3157051"/>
          <a:ext cx="7344440" cy="630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62" tIns="66762" rIns="66762" bIns="66762" numCol="1" spcCol="1270" anchor="ctr" anchorCtr="0">
          <a:noAutofit/>
        </a:bodyPr>
        <a:lstStyle/>
        <a:p>
          <a:pPr marL="0" lvl="0" indent="0" algn="l" defTabSz="889000">
            <a:lnSpc>
              <a:spcPct val="100000"/>
            </a:lnSpc>
            <a:spcBef>
              <a:spcPct val="0"/>
            </a:spcBef>
            <a:spcAft>
              <a:spcPct val="35000"/>
            </a:spcAft>
            <a:buNone/>
          </a:pPr>
          <a:r>
            <a:rPr lang="en-RO" sz="2000" kern="1200" dirty="0">
              <a:solidFill>
                <a:prstClr val="black">
                  <a:hueOff val="0"/>
                  <a:satOff val="0"/>
                  <a:lumOff val="0"/>
                  <a:alphaOff val="0"/>
                </a:prstClr>
              </a:solidFill>
              <a:latin typeface="Titillium Web" pitchFamily="2" charset="77"/>
              <a:ea typeface="+mn-ea"/>
              <a:cs typeface="+mn-cs"/>
            </a:rPr>
            <a:t>Identifies new or hidden patterns</a:t>
          </a:r>
          <a:endParaRPr lang="en-GB" sz="2000" kern="1200" dirty="0">
            <a:solidFill>
              <a:prstClr val="black">
                <a:hueOff val="0"/>
                <a:satOff val="0"/>
                <a:lumOff val="0"/>
                <a:alphaOff val="0"/>
              </a:prstClr>
            </a:solidFill>
            <a:latin typeface="Titillium Web" pitchFamily="2" charset="77"/>
            <a:ea typeface="+mn-ea"/>
            <a:cs typeface="+mn-cs"/>
          </a:endParaRPr>
        </a:p>
      </dsp:txBody>
      <dsp:txXfrm>
        <a:off x="728594" y="3157051"/>
        <a:ext cx="7344440" cy="63081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1594235"/>
          <a:ext cx="8073035" cy="14918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451285" y="1929902"/>
          <a:ext cx="820519" cy="820519"/>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723090" y="1594235"/>
          <a:ext cx="6349944" cy="1491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888" tIns="157888" rIns="157888" bIns="157888" numCol="1" spcCol="1270" anchor="ctr" anchorCtr="0">
          <a:noAutofit/>
        </a:bodyPr>
        <a:lstStyle/>
        <a:p>
          <a:pPr marL="0" lvl="0" indent="0" algn="just" defTabSz="889000">
            <a:lnSpc>
              <a:spcPct val="100000"/>
            </a:lnSpc>
            <a:spcBef>
              <a:spcPct val="0"/>
            </a:spcBef>
            <a:spcAft>
              <a:spcPct val="35000"/>
            </a:spcAft>
            <a:buNone/>
          </a:pPr>
          <a:r>
            <a:rPr lang="en-RO" sz="2000" b="1" i="1" kern="1200" dirty="0">
              <a:latin typeface="Titillium Web" pitchFamily="2" charset="77"/>
              <a:ea typeface="Tahoma" panose="020B0604030504040204" pitchFamily="34" charset="0"/>
              <a:cs typeface="Tahoma" panose="020B0604030504040204" pitchFamily="34" charset="0"/>
            </a:rPr>
            <a:t>CLARITY</a:t>
          </a:r>
          <a:r>
            <a:rPr lang="en-RO" sz="2000" kern="1200" dirty="0">
              <a:latin typeface="Titillium Web" pitchFamily="2" charset="77"/>
              <a:ea typeface="Tahoma" panose="020B0604030504040204" pitchFamily="34" charset="0"/>
              <a:cs typeface="Tahoma" panose="020B0604030504040204" pitchFamily="34" charset="0"/>
            </a:rPr>
            <a:t> – dataset is complete and relevant. This enables the data scientist to use the new patterns yielded from the data</a:t>
          </a:r>
          <a:endParaRPr lang="en-US" sz="2000" kern="1200" dirty="0">
            <a:latin typeface="Titillium Web" pitchFamily="2" charset="77"/>
            <a:ea typeface="Tahoma" panose="020B0604030504040204" pitchFamily="34" charset="0"/>
            <a:cs typeface="Tahoma" panose="020B0604030504040204" pitchFamily="34" charset="0"/>
          </a:endParaRPr>
        </a:p>
      </dsp:txBody>
      <dsp:txXfrm>
        <a:off x="1723090" y="1594235"/>
        <a:ext cx="6349944" cy="149185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672796"/>
          <a:ext cx="8073035" cy="14918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451285" y="1008463"/>
          <a:ext cx="820519" cy="820519"/>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723090" y="672796"/>
          <a:ext cx="6349944" cy="1491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888" tIns="157888" rIns="157888" bIns="157888" numCol="1" spcCol="1270" anchor="ctr" anchorCtr="0">
          <a:noAutofit/>
        </a:bodyPr>
        <a:lstStyle/>
        <a:p>
          <a:pPr marL="0" lvl="0" indent="0" algn="l" defTabSz="889000">
            <a:lnSpc>
              <a:spcPct val="100000"/>
            </a:lnSpc>
            <a:spcBef>
              <a:spcPct val="0"/>
            </a:spcBef>
            <a:spcAft>
              <a:spcPct val="35000"/>
            </a:spcAft>
            <a:buNone/>
          </a:pPr>
          <a:r>
            <a:rPr lang="en-RO" sz="2000" b="1" i="1" kern="1200" dirty="0">
              <a:latin typeface="Titillium Web" pitchFamily="2" charset="77"/>
              <a:ea typeface="Tahoma" panose="020B0604030504040204" pitchFamily="34" charset="0"/>
              <a:cs typeface="Tahoma" panose="020B0604030504040204" pitchFamily="34" charset="0"/>
            </a:rPr>
            <a:t>CLARITY</a:t>
          </a:r>
          <a:r>
            <a:rPr lang="en-RO" sz="2000" kern="1200" dirty="0">
              <a:latin typeface="Titillium Web" pitchFamily="2" charset="77"/>
              <a:ea typeface="Tahoma" panose="020B0604030504040204" pitchFamily="34" charset="0"/>
              <a:cs typeface="Tahoma" panose="020B0604030504040204" pitchFamily="34" charset="0"/>
            </a:rPr>
            <a:t> – dataset is complete and relevant. This enables the data scientist to use the new patterns yielded from the data</a:t>
          </a:r>
          <a:endParaRPr lang="en-US" sz="2000" kern="1200" dirty="0">
            <a:latin typeface=""/>
          </a:endParaRPr>
        </a:p>
      </dsp:txBody>
      <dsp:txXfrm>
        <a:off x="1723090" y="672796"/>
        <a:ext cx="6349944" cy="1491853"/>
      </dsp:txXfrm>
    </dsp:sp>
    <dsp:sp modelId="{13D5CFA4-AB27-8647-9DD3-0E798FA570EB}">
      <dsp:nvSpPr>
        <dsp:cNvPr id="0" name=""/>
        <dsp:cNvSpPr/>
      </dsp:nvSpPr>
      <dsp:spPr>
        <a:xfrm>
          <a:off x="0" y="2515674"/>
          <a:ext cx="8073035" cy="14918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7975D-7AED-8747-8194-4A19D64D36B0}">
      <dsp:nvSpPr>
        <dsp:cNvPr id="0" name=""/>
        <dsp:cNvSpPr/>
      </dsp:nvSpPr>
      <dsp:spPr>
        <a:xfrm>
          <a:off x="451285" y="2851341"/>
          <a:ext cx="820519" cy="820519"/>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743C94E-0E4A-404E-829A-75C184256BF3}">
      <dsp:nvSpPr>
        <dsp:cNvPr id="0" name=""/>
        <dsp:cNvSpPr/>
      </dsp:nvSpPr>
      <dsp:spPr>
        <a:xfrm>
          <a:off x="1723090" y="2515674"/>
          <a:ext cx="6349944" cy="1491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888" tIns="157888" rIns="157888" bIns="157888" numCol="1" spcCol="1270" anchor="ctr" anchorCtr="0">
          <a:noAutofit/>
        </a:bodyPr>
        <a:lstStyle/>
        <a:p>
          <a:pPr marL="0" lvl="0" indent="0" algn="just" defTabSz="889000">
            <a:lnSpc>
              <a:spcPct val="100000"/>
            </a:lnSpc>
            <a:spcBef>
              <a:spcPct val="0"/>
            </a:spcBef>
            <a:spcAft>
              <a:spcPct val="35000"/>
            </a:spcAft>
            <a:buNone/>
          </a:pPr>
          <a:r>
            <a:rPr lang="en-RO" sz="2000" b="1" i="1" kern="1200" dirty="0">
              <a:latin typeface="Titillium Web" pitchFamily="2" charset="77"/>
            </a:rPr>
            <a:t>ACURRACY</a:t>
          </a:r>
          <a:r>
            <a:rPr lang="en-RO" sz="2000" kern="1200" dirty="0">
              <a:latin typeface="Titillium Web" pitchFamily="2" charset="77"/>
            </a:rPr>
            <a:t> – ensure using appropriate graphical representations to convey the right message</a:t>
          </a:r>
          <a:endParaRPr lang="en-GB" sz="2000" kern="1200" dirty="0">
            <a:latin typeface="Titillium Web" pitchFamily="2" charset="77"/>
          </a:endParaRPr>
        </a:p>
      </dsp:txBody>
      <dsp:txXfrm>
        <a:off x="1723090" y="2515674"/>
        <a:ext cx="6349944" cy="1491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636343"/>
          <a:ext cx="8073035" cy="117478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55373" y="900670"/>
          <a:ext cx="646133" cy="646133"/>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356879" y="636343"/>
          <a:ext cx="6716155" cy="117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32" tIns="124332" rIns="124332" bIns="124332"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There are two Notebook terms that we work with: cells and kernels </a:t>
          </a:r>
        </a:p>
      </dsp:txBody>
      <dsp:txXfrm>
        <a:off x="1356879" y="636343"/>
        <a:ext cx="6716155" cy="1174787"/>
      </dsp:txXfrm>
    </dsp:sp>
    <dsp:sp modelId="{828BFF23-9C7C-BF45-AF65-7152D8C23929}">
      <dsp:nvSpPr>
        <dsp:cNvPr id="0" name=""/>
        <dsp:cNvSpPr/>
      </dsp:nvSpPr>
      <dsp:spPr>
        <a:xfrm>
          <a:off x="0" y="2104827"/>
          <a:ext cx="8073035" cy="117478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64E27E-3A62-4547-86F8-09C6811B6F89}">
      <dsp:nvSpPr>
        <dsp:cNvPr id="0" name=""/>
        <dsp:cNvSpPr/>
      </dsp:nvSpPr>
      <dsp:spPr>
        <a:xfrm>
          <a:off x="355373" y="2369155"/>
          <a:ext cx="646133" cy="646133"/>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12220F6-8289-EF43-B420-797AB6C61BAB}">
      <dsp:nvSpPr>
        <dsp:cNvPr id="0" name=""/>
        <dsp:cNvSpPr/>
      </dsp:nvSpPr>
      <dsp:spPr>
        <a:xfrm>
          <a:off x="1356879" y="2104827"/>
          <a:ext cx="6716155" cy="117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32" tIns="124332" rIns="124332" bIns="124332"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A </a:t>
          </a:r>
          <a:r>
            <a:rPr lang="en-GB" sz="2000" b="1" kern="1200" dirty="0">
              <a:latin typeface="Titillium Web" pitchFamily="2" charset="77"/>
            </a:rPr>
            <a:t>kernel</a:t>
          </a:r>
          <a:r>
            <a:rPr lang="en-GB" sz="2000" kern="1200" dirty="0">
              <a:latin typeface="Titillium Web" pitchFamily="2" charset="77"/>
            </a:rPr>
            <a:t> is a “computational engine” that executes the code contained in a notebook document.</a:t>
          </a:r>
        </a:p>
      </dsp:txBody>
      <dsp:txXfrm>
        <a:off x="1356879" y="2104827"/>
        <a:ext cx="6716155" cy="117478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3926"/>
          <a:ext cx="8073035" cy="134499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406859" y="306549"/>
          <a:ext cx="740468" cy="739744"/>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554187" y="3926"/>
          <a:ext cx="6437204" cy="1346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484" tIns="142484" rIns="142484" bIns="142484" numCol="1" spcCol="1270" anchor="ctr" anchorCtr="0">
          <a:noAutofit/>
        </a:bodyPr>
        <a:lstStyle/>
        <a:p>
          <a:pPr marL="0" lvl="0" indent="0" algn="l" defTabSz="889000">
            <a:lnSpc>
              <a:spcPct val="100000"/>
            </a:lnSpc>
            <a:spcBef>
              <a:spcPct val="0"/>
            </a:spcBef>
            <a:spcAft>
              <a:spcPct val="35000"/>
            </a:spcAft>
            <a:buNone/>
          </a:pPr>
          <a:r>
            <a:rPr lang="en-RO" sz="2000" b="1" i="1" kern="1200" dirty="0">
              <a:latin typeface="Titillium Web" pitchFamily="2" charset="77"/>
              <a:ea typeface="Tahoma" panose="020B0604030504040204" pitchFamily="34" charset="0"/>
              <a:cs typeface="Tahoma" panose="020B0604030504040204" pitchFamily="34" charset="0"/>
            </a:rPr>
            <a:t>CLARITY</a:t>
          </a:r>
          <a:r>
            <a:rPr lang="en-RO" sz="2000" kern="1200" dirty="0">
              <a:latin typeface="Titillium Web" pitchFamily="2" charset="77"/>
              <a:ea typeface="Tahoma" panose="020B0604030504040204" pitchFamily="34" charset="0"/>
              <a:cs typeface="Tahoma" panose="020B0604030504040204" pitchFamily="34" charset="0"/>
            </a:rPr>
            <a:t> – dataset is complete and relevant. This enables the data scientist to use the new patterns yielded from the data</a:t>
          </a:r>
          <a:endParaRPr lang="en-US" sz="2000" kern="1200" dirty="0">
            <a:latin typeface=""/>
          </a:endParaRPr>
        </a:p>
      </dsp:txBody>
      <dsp:txXfrm>
        <a:off x="1554187" y="3926"/>
        <a:ext cx="6437204" cy="1346305"/>
      </dsp:txXfrm>
    </dsp:sp>
    <dsp:sp modelId="{13D5CFA4-AB27-8647-9DD3-0E798FA570EB}">
      <dsp:nvSpPr>
        <dsp:cNvPr id="0" name=""/>
        <dsp:cNvSpPr/>
      </dsp:nvSpPr>
      <dsp:spPr>
        <a:xfrm>
          <a:off x="0" y="1667009"/>
          <a:ext cx="8073035" cy="134499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7975D-7AED-8747-8194-4A19D64D36B0}">
      <dsp:nvSpPr>
        <dsp:cNvPr id="0" name=""/>
        <dsp:cNvSpPr/>
      </dsp:nvSpPr>
      <dsp:spPr>
        <a:xfrm>
          <a:off x="406859" y="1969632"/>
          <a:ext cx="740468" cy="739744"/>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743C94E-0E4A-404E-829A-75C184256BF3}">
      <dsp:nvSpPr>
        <dsp:cNvPr id="0" name=""/>
        <dsp:cNvSpPr/>
      </dsp:nvSpPr>
      <dsp:spPr>
        <a:xfrm>
          <a:off x="1554187" y="1667009"/>
          <a:ext cx="6437204" cy="1346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484" tIns="142484" rIns="142484" bIns="142484" numCol="1" spcCol="1270" anchor="ctr" anchorCtr="0">
          <a:noAutofit/>
        </a:bodyPr>
        <a:lstStyle/>
        <a:p>
          <a:pPr marL="0" lvl="0" indent="0" algn="l" defTabSz="889000">
            <a:lnSpc>
              <a:spcPct val="100000"/>
            </a:lnSpc>
            <a:spcBef>
              <a:spcPct val="0"/>
            </a:spcBef>
            <a:spcAft>
              <a:spcPct val="35000"/>
            </a:spcAft>
            <a:buNone/>
          </a:pPr>
          <a:r>
            <a:rPr lang="en-RO" sz="2000" b="1" i="1" kern="1200" dirty="0">
              <a:latin typeface="Titillium Web" pitchFamily="2" charset="77"/>
            </a:rPr>
            <a:t>ACURRACY</a:t>
          </a:r>
          <a:r>
            <a:rPr lang="en-RO" sz="2000" kern="1200" dirty="0">
              <a:latin typeface="Titillium Web" pitchFamily="2" charset="77"/>
            </a:rPr>
            <a:t> – ensure using appropriate graphical representations to convey the right message</a:t>
          </a:r>
          <a:endParaRPr lang="en-GB" sz="2000" kern="1200" dirty="0">
            <a:latin typeface="Titillium Web" pitchFamily="2" charset="77"/>
          </a:endParaRPr>
        </a:p>
      </dsp:txBody>
      <dsp:txXfrm>
        <a:off x="1554187" y="1667009"/>
        <a:ext cx="6437204" cy="1346305"/>
      </dsp:txXfrm>
    </dsp:sp>
    <dsp:sp modelId="{4EDA3232-4518-F741-81FE-3D68221ADEAA}">
      <dsp:nvSpPr>
        <dsp:cNvPr id="0" name=""/>
        <dsp:cNvSpPr/>
      </dsp:nvSpPr>
      <dsp:spPr>
        <a:xfrm>
          <a:off x="0" y="3330093"/>
          <a:ext cx="8073035" cy="134499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B5B3AD-D211-654D-9890-C8DF2DAA37D8}">
      <dsp:nvSpPr>
        <dsp:cNvPr id="0" name=""/>
        <dsp:cNvSpPr/>
      </dsp:nvSpPr>
      <dsp:spPr>
        <a:xfrm>
          <a:off x="406859" y="3632716"/>
          <a:ext cx="740468" cy="739744"/>
        </a:xfrm>
        <a:prstGeom prst="rect">
          <a:avLst/>
        </a:prstGeom>
        <a:blipFill rotWithShape="1">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0DD0FF6-3071-EC4F-968E-E224E933926C}">
      <dsp:nvSpPr>
        <dsp:cNvPr id="0" name=""/>
        <dsp:cNvSpPr/>
      </dsp:nvSpPr>
      <dsp:spPr>
        <a:xfrm>
          <a:off x="1554187" y="3330093"/>
          <a:ext cx="6437204" cy="1346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484" tIns="142484" rIns="142484" bIns="142484" numCol="1" spcCol="1270" anchor="ctr" anchorCtr="0">
          <a:noAutofit/>
        </a:bodyPr>
        <a:lstStyle/>
        <a:p>
          <a:pPr marL="0" lvl="0" indent="0" algn="just" defTabSz="889000">
            <a:lnSpc>
              <a:spcPct val="100000"/>
            </a:lnSpc>
            <a:spcBef>
              <a:spcPct val="0"/>
            </a:spcBef>
            <a:spcAft>
              <a:spcPct val="35000"/>
            </a:spcAft>
            <a:buNone/>
          </a:pPr>
          <a:r>
            <a:rPr lang="en-US" sz="2000" b="1" i="1" kern="1200" noProof="0" dirty="0">
              <a:latin typeface="Titillium Web" pitchFamily="2" charset="77"/>
            </a:rPr>
            <a:t>EFFICIENCY</a:t>
          </a:r>
          <a:r>
            <a:rPr lang="en-US" sz="2000" kern="1200" noProof="0" dirty="0">
              <a:latin typeface="Titillium Web" pitchFamily="2" charset="77"/>
            </a:rPr>
            <a:t> – efficient visualization technique that highlights all the data points</a:t>
          </a:r>
        </a:p>
      </dsp:txBody>
      <dsp:txXfrm>
        <a:off x="1554187" y="3330093"/>
        <a:ext cx="6437204" cy="13463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1251909"/>
          <a:ext cx="8073035" cy="107306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24602" y="1493349"/>
          <a:ext cx="590186" cy="590186"/>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239390" y="1251909"/>
          <a:ext cx="6833644" cy="1073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66" tIns="113566" rIns="113566" bIns="113566" numCol="1" spcCol="1270" anchor="ctr" anchorCtr="0">
          <a:noAutofit/>
        </a:bodyPr>
        <a:lstStyle/>
        <a:p>
          <a:pPr marL="0" lvl="0" indent="0" algn="just" defTabSz="889000">
            <a:lnSpc>
              <a:spcPct val="100000"/>
            </a:lnSpc>
            <a:spcBef>
              <a:spcPct val="0"/>
            </a:spcBef>
            <a:spcAft>
              <a:spcPct val="35000"/>
            </a:spcAft>
            <a:buNone/>
          </a:pPr>
          <a:r>
            <a:rPr lang="en-GB" sz="2000" b="1" i="1" kern="1200" dirty="0">
              <a:latin typeface="Titillium Web" pitchFamily="2" charset="77"/>
              <a:ea typeface="Tahoma" panose="020B0604030504040204" pitchFamily="34" charset="0"/>
              <a:cs typeface="Tahoma" panose="020B0604030504040204" pitchFamily="34" charset="0"/>
            </a:rPr>
            <a:t>To filter unstructured, inconsistent, and disordered data</a:t>
          </a:r>
        </a:p>
      </dsp:txBody>
      <dsp:txXfrm>
        <a:off x="1239390" y="1251909"/>
        <a:ext cx="6833644" cy="10730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581243"/>
          <a:ext cx="8073035" cy="107306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24602" y="822683"/>
          <a:ext cx="590186" cy="590186"/>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239390" y="581243"/>
          <a:ext cx="6833644" cy="1073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66" tIns="113566" rIns="113566" bIns="113566" numCol="1" spcCol="1270" anchor="ctr" anchorCtr="0">
          <a:noAutofit/>
        </a:bodyPr>
        <a:lstStyle/>
        <a:p>
          <a:pPr marL="0" lvl="0" indent="0" algn="l" defTabSz="889000">
            <a:lnSpc>
              <a:spcPct val="100000"/>
            </a:lnSpc>
            <a:spcBef>
              <a:spcPct val="0"/>
            </a:spcBef>
            <a:spcAft>
              <a:spcPct val="35000"/>
            </a:spcAft>
            <a:buNone/>
          </a:pPr>
          <a:r>
            <a:rPr lang="en-GB" sz="2000" b="1" i="1" kern="1200" dirty="0">
              <a:latin typeface="Titillium Web" pitchFamily="2" charset="77"/>
              <a:ea typeface="Tahoma" panose="020B0604030504040204" pitchFamily="34" charset="0"/>
              <a:cs typeface="Tahoma" panose="020B0604030504040204" pitchFamily="34" charset="0"/>
            </a:rPr>
            <a:t>To filter unstructured, inconsistent, and disordered data</a:t>
          </a:r>
        </a:p>
      </dsp:txBody>
      <dsp:txXfrm>
        <a:off x="1239390" y="581243"/>
        <a:ext cx="6833644" cy="1073065"/>
      </dsp:txXfrm>
    </dsp:sp>
    <dsp:sp modelId="{B3925476-EF79-4645-8A52-C275C032D405}">
      <dsp:nvSpPr>
        <dsp:cNvPr id="0" name=""/>
        <dsp:cNvSpPr/>
      </dsp:nvSpPr>
      <dsp:spPr>
        <a:xfrm>
          <a:off x="0" y="1922575"/>
          <a:ext cx="8073035" cy="107306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CAF8E-5D30-B041-BFE6-A16B60C855FE}">
      <dsp:nvSpPr>
        <dsp:cNvPr id="0" name=""/>
        <dsp:cNvSpPr/>
      </dsp:nvSpPr>
      <dsp:spPr>
        <a:xfrm>
          <a:off x="324602" y="2164015"/>
          <a:ext cx="590186" cy="590186"/>
        </a:xfrm>
        <a:prstGeom prst="rect">
          <a:avLst/>
        </a:prstGeom>
        <a:blipFill rotWithShape="1">
          <a:blip xmlns:r="http://schemas.openxmlformats.org/officeDocument/2006/relationships" r:embed="rId2"/>
          <a:srcRect/>
          <a:stretch>
            <a:fillRect l="-1000" r="-1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5C8F1B-6541-D647-AF56-DB9AE2449085}">
      <dsp:nvSpPr>
        <dsp:cNvPr id="0" name=""/>
        <dsp:cNvSpPr/>
      </dsp:nvSpPr>
      <dsp:spPr>
        <a:xfrm>
          <a:off x="1239390" y="1922575"/>
          <a:ext cx="6833644" cy="1073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66" tIns="113566" rIns="113566" bIns="113566" numCol="1" spcCol="1270" anchor="ctr" anchorCtr="0">
          <a:noAutofit/>
        </a:bodyPr>
        <a:lstStyle/>
        <a:p>
          <a:pPr marL="0" lvl="0" indent="0" algn="l" defTabSz="889000">
            <a:lnSpc>
              <a:spcPct val="100000"/>
            </a:lnSpc>
            <a:spcBef>
              <a:spcPct val="0"/>
            </a:spcBef>
            <a:spcAft>
              <a:spcPct val="35000"/>
            </a:spcAft>
            <a:buNone/>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Connecting data from real-time multiple data sources</a:t>
          </a:r>
        </a:p>
      </dsp:txBody>
      <dsp:txXfrm>
        <a:off x="1239390" y="1922575"/>
        <a:ext cx="6833644" cy="107306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436"/>
          <a:ext cx="8073035" cy="102171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09069" y="230323"/>
          <a:ext cx="561944" cy="561944"/>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180083" y="436"/>
          <a:ext cx="6892951" cy="102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32" tIns="108132" rIns="108132" bIns="108132" numCol="1" spcCol="1270" anchor="ctr" anchorCtr="0">
          <a:noAutofit/>
        </a:bodyPr>
        <a:lstStyle/>
        <a:p>
          <a:pPr marL="0" lvl="0" indent="0" algn="l" defTabSz="889000">
            <a:lnSpc>
              <a:spcPct val="100000"/>
            </a:lnSpc>
            <a:spcBef>
              <a:spcPct val="0"/>
            </a:spcBef>
            <a:spcAft>
              <a:spcPct val="35000"/>
            </a:spcAft>
            <a:buNone/>
          </a:pPr>
          <a:r>
            <a:rPr lang="en-GB" sz="2000" b="1" i="1" kern="1200" dirty="0">
              <a:latin typeface="Titillium Web" pitchFamily="2" charset="77"/>
              <a:ea typeface="Tahoma" panose="020B0604030504040204" pitchFamily="34" charset="0"/>
              <a:cs typeface="Tahoma" panose="020B0604030504040204" pitchFamily="34" charset="0"/>
            </a:rPr>
            <a:t>To filter unstructured, inconsistent, and disordered data.</a:t>
          </a:r>
        </a:p>
      </dsp:txBody>
      <dsp:txXfrm>
        <a:off x="1180083" y="436"/>
        <a:ext cx="6892951" cy="1021717"/>
      </dsp:txXfrm>
    </dsp:sp>
    <dsp:sp modelId="{B3925476-EF79-4645-8A52-C275C032D405}">
      <dsp:nvSpPr>
        <dsp:cNvPr id="0" name=""/>
        <dsp:cNvSpPr/>
      </dsp:nvSpPr>
      <dsp:spPr>
        <a:xfrm>
          <a:off x="0" y="1277583"/>
          <a:ext cx="8073035" cy="102171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CAF8E-5D30-B041-BFE6-A16B60C855FE}">
      <dsp:nvSpPr>
        <dsp:cNvPr id="0" name=""/>
        <dsp:cNvSpPr/>
      </dsp:nvSpPr>
      <dsp:spPr>
        <a:xfrm>
          <a:off x="309069" y="1507470"/>
          <a:ext cx="561944" cy="561944"/>
        </a:xfrm>
        <a:prstGeom prst="rect">
          <a:avLst/>
        </a:prstGeom>
        <a:blipFill rotWithShape="1">
          <a:blip xmlns:r="http://schemas.openxmlformats.org/officeDocument/2006/relationships" r:embed="rId2"/>
          <a:srcRect/>
          <a:stretch>
            <a:fillRect l="-1000" r="-1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5C8F1B-6541-D647-AF56-DB9AE2449085}">
      <dsp:nvSpPr>
        <dsp:cNvPr id="0" name=""/>
        <dsp:cNvSpPr/>
      </dsp:nvSpPr>
      <dsp:spPr>
        <a:xfrm>
          <a:off x="1180083" y="1277583"/>
          <a:ext cx="6892951" cy="102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32" tIns="108132" rIns="108132" bIns="108132" numCol="1" spcCol="1270" anchor="ctr" anchorCtr="0">
          <a:noAutofit/>
        </a:bodyPr>
        <a:lstStyle/>
        <a:p>
          <a:pPr marL="0" lvl="0" indent="0" algn="l" defTabSz="889000">
            <a:lnSpc>
              <a:spcPct val="100000"/>
            </a:lnSpc>
            <a:spcBef>
              <a:spcPct val="0"/>
            </a:spcBef>
            <a:spcAft>
              <a:spcPct val="35000"/>
            </a:spcAft>
            <a:buNone/>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Connecting data from real-time multiple data sources</a:t>
          </a:r>
        </a:p>
      </dsp:txBody>
      <dsp:txXfrm>
        <a:off x="1180083" y="1277583"/>
        <a:ext cx="6892951" cy="1021717"/>
      </dsp:txXfrm>
    </dsp:sp>
    <dsp:sp modelId="{3D037995-6ABA-B446-9612-D1AB6F4270CF}">
      <dsp:nvSpPr>
        <dsp:cNvPr id="0" name=""/>
        <dsp:cNvSpPr/>
      </dsp:nvSpPr>
      <dsp:spPr>
        <a:xfrm>
          <a:off x="0" y="2555167"/>
          <a:ext cx="8073035" cy="102171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5A2F62-D2F4-3243-A87B-D00E545DD4B4}">
      <dsp:nvSpPr>
        <dsp:cNvPr id="0" name=""/>
        <dsp:cNvSpPr/>
      </dsp:nvSpPr>
      <dsp:spPr>
        <a:xfrm>
          <a:off x="309069" y="2784617"/>
          <a:ext cx="561944" cy="561944"/>
        </a:xfrm>
        <a:prstGeom prst="rect">
          <a:avLst/>
        </a:prstGeom>
        <a:blipFill rotWithShape="1">
          <a:blip xmlns:r="http://schemas.openxmlformats.org/officeDocument/2006/relationships" r:embed="rId3"/>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23FE14-8BC7-4D4E-9F7E-4DD53C22D177}">
      <dsp:nvSpPr>
        <dsp:cNvPr id="0" name=""/>
        <dsp:cNvSpPr/>
      </dsp:nvSpPr>
      <dsp:spPr>
        <a:xfrm>
          <a:off x="1180083" y="2554730"/>
          <a:ext cx="6892951" cy="1021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132" tIns="108132" rIns="108132" bIns="108132" numCol="1" spcCol="1270" anchor="ctr" anchorCtr="0">
          <a:noAutofit/>
        </a:bodyPr>
        <a:lstStyle/>
        <a:p>
          <a:pPr marL="0" lvl="0" indent="0" algn="l" defTabSz="889000">
            <a:lnSpc>
              <a:spcPct val="100000"/>
            </a:lnSpc>
            <a:spcBef>
              <a:spcPct val="0"/>
            </a:spcBef>
            <a:spcAft>
              <a:spcPct val="35000"/>
            </a:spcAft>
            <a:buNone/>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To reduce the risk of errors</a:t>
          </a:r>
        </a:p>
      </dsp:txBody>
      <dsp:txXfrm>
        <a:off x="1180083" y="2554730"/>
        <a:ext cx="6892951" cy="102171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1484"/>
          <a:ext cx="8073035" cy="75240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227602" y="170775"/>
          <a:ext cx="413821" cy="413821"/>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869025" y="1484"/>
          <a:ext cx="7204009" cy="752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29" tIns="79629" rIns="79629" bIns="79629" numCol="1" spcCol="1270" anchor="ctr" anchorCtr="0">
          <a:noAutofit/>
        </a:bodyPr>
        <a:lstStyle/>
        <a:p>
          <a:pPr marL="0" lvl="0" indent="0" algn="l" defTabSz="889000">
            <a:lnSpc>
              <a:spcPct val="100000"/>
            </a:lnSpc>
            <a:spcBef>
              <a:spcPct val="0"/>
            </a:spcBef>
            <a:spcAft>
              <a:spcPct val="35000"/>
            </a:spcAft>
            <a:buNone/>
          </a:pPr>
          <a:r>
            <a:rPr lang="en-GB" sz="2000" b="1" i="1" kern="1200" dirty="0">
              <a:latin typeface="Titillium Web" pitchFamily="2" charset="77"/>
              <a:ea typeface="Tahoma" panose="020B0604030504040204" pitchFamily="34" charset="0"/>
              <a:cs typeface="Tahoma" panose="020B0604030504040204" pitchFamily="34" charset="0"/>
            </a:rPr>
            <a:t>To filter unstructured, inconsistent, and disordered data</a:t>
          </a:r>
        </a:p>
      </dsp:txBody>
      <dsp:txXfrm>
        <a:off x="869025" y="1484"/>
        <a:ext cx="7204009" cy="752403"/>
      </dsp:txXfrm>
    </dsp:sp>
    <dsp:sp modelId="{B3925476-EF79-4645-8A52-C275C032D405}">
      <dsp:nvSpPr>
        <dsp:cNvPr id="0" name=""/>
        <dsp:cNvSpPr/>
      </dsp:nvSpPr>
      <dsp:spPr>
        <a:xfrm>
          <a:off x="0" y="941988"/>
          <a:ext cx="8073035" cy="75240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0CAF8E-5D30-B041-BFE6-A16B60C855FE}">
      <dsp:nvSpPr>
        <dsp:cNvPr id="0" name=""/>
        <dsp:cNvSpPr/>
      </dsp:nvSpPr>
      <dsp:spPr>
        <a:xfrm>
          <a:off x="227602" y="1111279"/>
          <a:ext cx="413821" cy="413821"/>
        </a:xfrm>
        <a:prstGeom prst="rect">
          <a:avLst/>
        </a:prstGeom>
        <a:blipFill rotWithShape="1">
          <a:blip xmlns:r="http://schemas.openxmlformats.org/officeDocument/2006/relationships" r:embed="rId2"/>
          <a:srcRect/>
          <a:stretch>
            <a:fillRect l="-1000" r="-1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05C8F1B-6541-D647-AF56-DB9AE2449085}">
      <dsp:nvSpPr>
        <dsp:cNvPr id="0" name=""/>
        <dsp:cNvSpPr/>
      </dsp:nvSpPr>
      <dsp:spPr>
        <a:xfrm>
          <a:off x="869025" y="941988"/>
          <a:ext cx="7204009" cy="752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29" tIns="79629" rIns="79629" bIns="79629" numCol="1" spcCol="1270" anchor="ctr" anchorCtr="0">
          <a:noAutofit/>
        </a:bodyPr>
        <a:lstStyle/>
        <a:p>
          <a:pPr marL="0" lvl="0" indent="0" algn="l" defTabSz="889000">
            <a:lnSpc>
              <a:spcPct val="100000"/>
            </a:lnSpc>
            <a:spcBef>
              <a:spcPct val="0"/>
            </a:spcBef>
            <a:spcAft>
              <a:spcPct val="35000"/>
            </a:spcAft>
            <a:buNone/>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Connecting data from real-time multiple data sources</a:t>
          </a:r>
        </a:p>
      </dsp:txBody>
      <dsp:txXfrm>
        <a:off x="869025" y="941988"/>
        <a:ext cx="7204009" cy="752403"/>
      </dsp:txXfrm>
    </dsp:sp>
    <dsp:sp modelId="{3D037995-6ABA-B446-9612-D1AB6F4270CF}">
      <dsp:nvSpPr>
        <dsp:cNvPr id="0" name=""/>
        <dsp:cNvSpPr/>
      </dsp:nvSpPr>
      <dsp:spPr>
        <a:xfrm>
          <a:off x="0" y="1976836"/>
          <a:ext cx="8073035" cy="75240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5A2F62-D2F4-3243-A87B-D00E545DD4B4}">
      <dsp:nvSpPr>
        <dsp:cNvPr id="0" name=""/>
        <dsp:cNvSpPr/>
      </dsp:nvSpPr>
      <dsp:spPr>
        <a:xfrm>
          <a:off x="227602" y="2051783"/>
          <a:ext cx="413821" cy="413821"/>
        </a:xfrm>
        <a:prstGeom prst="rect">
          <a:avLst/>
        </a:prstGeom>
        <a:blipFill rotWithShape="1">
          <a:blip xmlns:r="http://schemas.openxmlformats.org/officeDocument/2006/relationships" r:embed="rId3"/>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023FE14-8BC7-4D4E-9F7E-4DD53C22D177}">
      <dsp:nvSpPr>
        <dsp:cNvPr id="0" name=""/>
        <dsp:cNvSpPr/>
      </dsp:nvSpPr>
      <dsp:spPr>
        <a:xfrm>
          <a:off x="869025" y="1882492"/>
          <a:ext cx="7204009" cy="752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29" tIns="79629" rIns="79629" bIns="79629" numCol="1" spcCol="1270" anchor="ctr" anchorCtr="0">
          <a:noAutofit/>
        </a:bodyPr>
        <a:lstStyle/>
        <a:p>
          <a:pPr marL="0" lvl="0" indent="0" algn="l" defTabSz="889000">
            <a:lnSpc>
              <a:spcPct val="100000"/>
            </a:lnSpc>
            <a:spcBef>
              <a:spcPct val="0"/>
            </a:spcBef>
            <a:spcAft>
              <a:spcPct val="35000"/>
            </a:spcAft>
            <a:buNone/>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To reduce the risk of errors</a:t>
          </a:r>
        </a:p>
      </dsp:txBody>
      <dsp:txXfrm>
        <a:off x="869025" y="1882492"/>
        <a:ext cx="7204009" cy="752403"/>
      </dsp:txXfrm>
    </dsp:sp>
    <dsp:sp modelId="{F6E3025A-3E52-0240-A279-22EB86DE021F}">
      <dsp:nvSpPr>
        <dsp:cNvPr id="0" name=""/>
        <dsp:cNvSpPr/>
      </dsp:nvSpPr>
      <dsp:spPr>
        <a:xfrm>
          <a:off x="0" y="2822997"/>
          <a:ext cx="8073035" cy="75240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18FA9B-94FE-9A46-BB09-2E520FD82BE2}">
      <dsp:nvSpPr>
        <dsp:cNvPr id="0" name=""/>
        <dsp:cNvSpPr/>
      </dsp:nvSpPr>
      <dsp:spPr>
        <a:xfrm>
          <a:off x="227602" y="2992287"/>
          <a:ext cx="413821" cy="413821"/>
        </a:xfrm>
        <a:prstGeom prst="rect">
          <a:avLst/>
        </a:prstGeom>
        <a:blipFill rotWithShape="1">
          <a:blip xmlns:r="http://schemas.openxmlformats.org/officeDocument/2006/relationships" r:embed="rId4"/>
          <a:srcRect/>
          <a:stretch>
            <a:fillRect t="-9000" b="-9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154B90D-877C-1341-8860-32322AD67DAB}">
      <dsp:nvSpPr>
        <dsp:cNvPr id="0" name=""/>
        <dsp:cNvSpPr/>
      </dsp:nvSpPr>
      <dsp:spPr>
        <a:xfrm>
          <a:off x="869025" y="2822997"/>
          <a:ext cx="7204009" cy="752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29" tIns="79629" rIns="79629" bIns="79629" numCol="1" spcCol="1270" anchor="ctr" anchorCtr="0">
          <a:noAutofit/>
        </a:bodyPr>
        <a:lstStyle/>
        <a:p>
          <a:pPr marL="0" lvl="0" indent="0" algn="l" defTabSz="889000">
            <a:lnSpc>
              <a:spcPct val="100000"/>
            </a:lnSpc>
            <a:spcBef>
              <a:spcPct val="0"/>
            </a:spcBef>
            <a:spcAft>
              <a:spcPct val="35000"/>
            </a:spcAft>
            <a:buNone/>
          </a:pPr>
          <a:r>
            <a:rPr lang="en-GB" sz="2000" b="1" i="1" kern="1200" dirty="0">
              <a:solidFill>
                <a:prstClr val="black">
                  <a:hueOff val="0"/>
                  <a:satOff val="0"/>
                  <a:lumOff val="0"/>
                  <a:alphaOff val="0"/>
                </a:prstClr>
              </a:solidFill>
              <a:latin typeface="Titillium Web" pitchFamily="2" charset="77"/>
              <a:ea typeface="Tahoma" panose="020B0604030504040204" pitchFamily="34" charset="0"/>
              <a:cs typeface="Tahoma" panose="020B0604030504040204" pitchFamily="34" charset="0"/>
            </a:rPr>
            <a:t>To improve the efficiency of big data projects</a:t>
          </a:r>
        </a:p>
      </dsp:txBody>
      <dsp:txXfrm>
        <a:off x="869025" y="2822997"/>
        <a:ext cx="7204009" cy="7524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474"/>
          <a:ext cx="8073035" cy="11103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35873" y="250297"/>
          <a:ext cx="610678" cy="610678"/>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282424" y="474"/>
          <a:ext cx="6790610" cy="1110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09" tIns="117509" rIns="117509" bIns="117509"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There are two Notebook terms that we work with: cells and kernels </a:t>
          </a:r>
        </a:p>
      </dsp:txBody>
      <dsp:txXfrm>
        <a:off x="1282424" y="474"/>
        <a:ext cx="6790610" cy="1110324"/>
      </dsp:txXfrm>
    </dsp:sp>
    <dsp:sp modelId="{828BFF23-9C7C-BF45-AF65-7152D8C23929}">
      <dsp:nvSpPr>
        <dsp:cNvPr id="0" name=""/>
        <dsp:cNvSpPr/>
      </dsp:nvSpPr>
      <dsp:spPr>
        <a:xfrm>
          <a:off x="0" y="1388379"/>
          <a:ext cx="8073035" cy="11103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64E27E-3A62-4547-86F8-09C6811B6F89}">
      <dsp:nvSpPr>
        <dsp:cNvPr id="0" name=""/>
        <dsp:cNvSpPr/>
      </dsp:nvSpPr>
      <dsp:spPr>
        <a:xfrm>
          <a:off x="335873" y="1638202"/>
          <a:ext cx="610678" cy="610678"/>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12220F6-8289-EF43-B420-797AB6C61BAB}">
      <dsp:nvSpPr>
        <dsp:cNvPr id="0" name=""/>
        <dsp:cNvSpPr/>
      </dsp:nvSpPr>
      <dsp:spPr>
        <a:xfrm>
          <a:off x="1282424" y="1388379"/>
          <a:ext cx="6790610" cy="1110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09" tIns="117509" rIns="117509" bIns="117509"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A </a:t>
          </a:r>
          <a:r>
            <a:rPr lang="en-GB" sz="2000" b="1" kern="1200" dirty="0">
              <a:latin typeface="Titillium Web" pitchFamily="2" charset="77"/>
            </a:rPr>
            <a:t>kernel</a:t>
          </a:r>
          <a:r>
            <a:rPr lang="en-GB" sz="2000" kern="1200" dirty="0">
              <a:latin typeface="Titillium Web" pitchFamily="2" charset="77"/>
            </a:rPr>
            <a:t> is a “computational engine” that executes the code contained in a notebook document.</a:t>
          </a:r>
        </a:p>
      </dsp:txBody>
      <dsp:txXfrm>
        <a:off x="1282424" y="1388379"/>
        <a:ext cx="6790610" cy="1110324"/>
      </dsp:txXfrm>
    </dsp:sp>
    <dsp:sp modelId="{A485A635-D441-1148-AF77-99338716A2E4}">
      <dsp:nvSpPr>
        <dsp:cNvPr id="0" name=""/>
        <dsp:cNvSpPr/>
      </dsp:nvSpPr>
      <dsp:spPr>
        <a:xfrm>
          <a:off x="0" y="2776284"/>
          <a:ext cx="8073035" cy="11103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3DB13-EE2C-584A-B393-C8D5B21D8CB4}">
      <dsp:nvSpPr>
        <dsp:cNvPr id="0" name=""/>
        <dsp:cNvSpPr/>
      </dsp:nvSpPr>
      <dsp:spPr>
        <a:xfrm>
          <a:off x="335873" y="3026107"/>
          <a:ext cx="610678" cy="610678"/>
        </a:xfrm>
        <a:prstGeom prst="rect">
          <a:avLst/>
        </a:prstGeom>
        <a:blipFill rotWithShape="1">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B965234-401E-174C-8748-645C18ECE8BD}">
      <dsp:nvSpPr>
        <dsp:cNvPr id="0" name=""/>
        <dsp:cNvSpPr/>
      </dsp:nvSpPr>
      <dsp:spPr>
        <a:xfrm>
          <a:off x="1282424" y="2776284"/>
          <a:ext cx="6790610" cy="1110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09" tIns="117509" rIns="117509" bIns="117509"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A </a:t>
          </a:r>
          <a:r>
            <a:rPr lang="en-GB" sz="2000" b="1" kern="1200" dirty="0">
              <a:latin typeface="Titillium Web" pitchFamily="2" charset="77"/>
            </a:rPr>
            <a:t>cell</a:t>
          </a:r>
          <a:r>
            <a:rPr lang="en-GB" sz="2000" kern="1200" dirty="0">
              <a:latin typeface="Titillium Web" pitchFamily="2" charset="77"/>
            </a:rPr>
            <a:t> is a container for text to be displayed in the notebook or code to be executed by the notebook’s kernel</a:t>
          </a:r>
        </a:p>
      </dsp:txBody>
      <dsp:txXfrm>
        <a:off x="1282424" y="2776284"/>
        <a:ext cx="6790610" cy="11103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1326790"/>
          <a:ext cx="8073035" cy="113724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44017" y="1582671"/>
          <a:ext cx="625487" cy="625487"/>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313522" y="1326790"/>
          <a:ext cx="6759512" cy="113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359" tIns="120359" rIns="120359" bIns="120359" numCol="1" spcCol="1270" anchor="ctr" anchorCtr="0">
          <a:noAutofit/>
        </a:bodyPr>
        <a:lstStyle/>
        <a:p>
          <a:pPr marL="0" lvl="0" indent="0" algn="just" defTabSz="800100">
            <a:lnSpc>
              <a:spcPct val="100000"/>
            </a:lnSpc>
            <a:spcBef>
              <a:spcPct val="0"/>
            </a:spcBef>
            <a:spcAft>
              <a:spcPct val="35000"/>
            </a:spcAft>
            <a:buNone/>
          </a:pPr>
          <a:r>
            <a:rPr lang="en-GB" sz="1800" b="1" kern="1200" dirty="0">
              <a:latin typeface="Titillium Web" pitchFamily="2" charset="77"/>
            </a:rPr>
            <a:t>Answer more questions, more completely (powerful big data business intelligence platform)</a:t>
          </a:r>
        </a:p>
      </dsp:txBody>
      <dsp:txXfrm>
        <a:off x="1313522" y="1326790"/>
        <a:ext cx="6759512" cy="11372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616010"/>
          <a:ext cx="8073035" cy="113724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44017" y="871891"/>
          <a:ext cx="625487" cy="625487"/>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313522" y="616010"/>
          <a:ext cx="6759512" cy="113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359" tIns="120359" rIns="120359" bIns="120359" numCol="1" spcCol="1270" anchor="ctr" anchorCtr="0">
          <a:noAutofit/>
        </a:bodyPr>
        <a:lstStyle/>
        <a:p>
          <a:pPr marL="0" lvl="0" indent="0" algn="l" defTabSz="800100">
            <a:lnSpc>
              <a:spcPct val="100000"/>
            </a:lnSpc>
            <a:spcBef>
              <a:spcPct val="0"/>
            </a:spcBef>
            <a:spcAft>
              <a:spcPct val="35000"/>
            </a:spcAft>
            <a:buNone/>
          </a:pPr>
          <a:r>
            <a:rPr lang="en-GB" sz="1800" b="1" kern="1200" dirty="0">
              <a:latin typeface="Titillium Web" pitchFamily="2" charset="77"/>
            </a:rPr>
            <a:t>Answer more questions, more completely (powerful big data business intelligence platform)</a:t>
          </a:r>
        </a:p>
      </dsp:txBody>
      <dsp:txXfrm>
        <a:off x="1313522" y="616010"/>
        <a:ext cx="6759512" cy="1137249"/>
      </dsp:txXfrm>
    </dsp:sp>
    <dsp:sp modelId="{83566EDC-07BB-7C45-9689-01CE0AA7CD89}">
      <dsp:nvSpPr>
        <dsp:cNvPr id="0" name=""/>
        <dsp:cNvSpPr/>
      </dsp:nvSpPr>
      <dsp:spPr>
        <a:xfrm>
          <a:off x="0" y="2037571"/>
          <a:ext cx="8073035" cy="113724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773D9-DE32-BE4D-9CD8-FDC1C977FA4D}">
      <dsp:nvSpPr>
        <dsp:cNvPr id="0" name=""/>
        <dsp:cNvSpPr/>
      </dsp:nvSpPr>
      <dsp:spPr>
        <a:xfrm>
          <a:off x="344017" y="2293452"/>
          <a:ext cx="625487" cy="625487"/>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1AD222C-72CE-6C4A-83E7-64B5390E9144}">
      <dsp:nvSpPr>
        <dsp:cNvPr id="0" name=""/>
        <dsp:cNvSpPr/>
      </dsp:nvSpPr>
      <dsp:spPr>
        <a:xfrm>
          <a:off x="1313522" y="2037571"/>
          <a:ext cx="6759512" cy="113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359" tIns="120359" rIns="120359" bIns="120359" numCol="1" spcCol="1270" anchor="ctr" anchorCtr="0">
          <a:noAutofit/>
        </a:bodyPr>
        <a:lstStyle/>
        <a:p>
          <a:pPr marL="0" lvl="0" indent="0" algn="l" defTabSz="800100">
            <a:lnSpc>
              <a:spcPct val="100000"/>
            </a:lnSpc>
            <a:spcBef>
              <a:spcPct val="0"/>
            </a:spcBef>
            <a:spcAft>
              <a:spcPct val="35000"/>
            </a:spcAft>
            <a:buNone/>
          </a:pPr>
          <a:r>
            <a:rPr lang="en-GB" sz="1800" b="1" kern="1200" dirty="0">
              <a:latin typeface="Titillium Web" pitchFamily="2" charset="77"/>
            </a:rPr>
            <a:t>Improve operational efficiency</a:t>
          </a:r>
          <a:endParaRPr lang="en-GB" sz="1800" kern="1200" dirty="0">
            <a:latin typeface="Titillium Web" pitchFamily="2" charset="77"/>
          </a:endParaRPr>
        </a:p>
      </dsp:txBody>
      <dsp:txXfrm>
        <a:off x="1313522" y="2037571"/>
        <a:ext cx="6759512" cy="11372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462"/>
          <a:ext cx="8073035" cy="108283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27556" y="244099"/>
          <a:ext cx="595556" cy="595556"/>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250668" y="462"/>
          <a:ext cx="6822366" cy="1082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00" tIns="114600" rIns="114600" bIns="114600" numCol="1" spcCol="1270" anchor="ctr" anchorCtr="0">
          <a:noAutofit/>
        </a:bodyPr>
        <a:lstStyle/>
        <a:p>
          <a:pPr marL="0" lvl="0" indent="0" algn="l" defTabSz="800100">
            <a:lnSpc>
              <a:spcPct val="100000"/>
            </a:lnSpc>
            <a:spcBef>
              <a:spcPct val="0"/>
            </a:spcBef>
            <a:spcAft>
              <a:spcPct val="35000"/>
            </a:spcAft>
            <a:buNone/>
          </a:pPr>
          <a:r>
            <a:rPr lang="en-GB" sz="1800" b="1" kern="1200" dirty="0">
              <a:latin typeface="Titillium Web" pitchFamily="2" charset="77"/>
            </a:rPr>
            <a:t>Answer more questions, more completely (powerful big data business intelligence platform)</a:t>
          </a:r>
        </a:p>
      </dsp:txBody>
      <dsp:txXfrm>
        <a:off x="1250668" y="462"/>
        <a:ext cx="6822366" cy="1082830"/>
      </dsp:txXfrm>
    </dsp:sp>
    <dsp:sp modelId="{83566EDC-07BB-7C45-9689-01CE0AA7CD89}">
      <dsp:nvSpPr>
        <dsp:cNvPr id="0" name=""/>
        <dsp:cNvSpPr/>
      </dsp:nvSpPr>
      <dsp:spPr>
        <a:xfrm>
          <a:off x="0" y="1354000"/>
          <a:ext cx="8073035" cy="108283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773D9-DE32-BE4D-9CD8-FDC1C977FA4D}">
      <dsp:nvSpPr>
        <dsp:cNvPr id="0" name=""/>
        <dsp:cNvSpPr/>
      </dsp:nvSpPr>
      <dsp:spPr>
        <a:xfrm>
          <a:off x="327556" y="1597637"/>
          <a:ext cx="595556" cy="595556"/>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1AD222C-72CE-6C4A-83E7-64B5390E9144}">
      <dsp:nvSpPr>
        <dsp:cNvPr id="0" name=""/>
        <dsp:cNvSpPr/>
      </dsp:nvSpPr>
      <dsp:spPr>
        <a:xfrm>
          <a:off x="1250668" y="1354000"/>
          <a:ext cx="6822366" cy="1082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00" tIns="114600" rIns="114600" bIns="114600" numCol="1" spcCol="1270" anchor="ctr" anchorCtr="0">
          <a:noAutofit/>
        </a:bodyPr>
        <a:lstStyle/>
        <a:p>
          <a:pPr marL="0" lvl="0" indent="0" algn="l" defTabSz="800100">
            <a:lnSpc>
              <a:spcPct val="100000"/>
            </a:lnSpc>
            <a:spcBef>
              <a:spcPct val="0"/>
            </a:spcBef>
            <a:spcAft>
              <a:spcPct val="35000"/>
            </a:spcAft>
            <a:buNone/>
          </a:pPr>
          <a:r>
            <a:rPr lang="en-GB" sz="1800" b="1" kern="1200" dirty="0">
              <a:latin typeface="Titillium Web" pitchFamily="2" charset="77"/>
            </a:rPr>
            <a:t>Improve operational efficiency</a:t>
          </a:r>
          <a:endParaRPr lang="en-GB" sz="1800" kern="1200" dirty="0">
            <a:latin typeface="Titillium Web" pitchFamily="2" charset="77"/>
          </a:endParaRPr>
        </a:p>
      </dsp:txBody>
      <dsp:txXfrm>
        <a:off x="1250668" y="1354000"/>
        <a:ext cx="6822366" cy="1082830"/>
      </dsp:txXfrm>
    </dsp:sp>
    <dsp:sp modelId="{302D806B-AEAA-9B4D-BADB-AB10C5C22DAA}">
      <dsp:nvSpPr>
        <dsp:cNvPr id="0" name=""/>
        <dsp:cNvSpPr/>
      </dsp:nvSpPr>
      <dsp:spPr>
        <a:xfrm>
          <a:off x="0" y="2707538"/>
          <a:ext cx="8073035" cy="108283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9FB8B-D8D8-024B-B842-7706772DF58A}">
      <dsp:nvSpPr>
        <dsp:cNvPr id="0" name=""/>
        <dsp:cNvSpPr/>
      </dsp:nvSpPr>
      <dsp:spPr>
        <a:xfrm>
          <a:off x="327556" y="2951174"/>
          <a:ext cx="595556" cy="595556"/>
        </a:xfrm>
        <a:prstGeom prst="rect">
          <a:avLst/>
        </a:prstGeom>
        <a:blipFill rotWithShape="1">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443197B-44A8-7644-8226-D49E9C5E8DEF}">
      <dsp:nvSpPr>
        <dsp:cNvPr id="0" name=""/>
        <dsp:cNvSpPr/>
      </dsp:nvSpPr>
      <dsp:spPr>
        <a:xfrm>
          <a:off x="1250668" y="2707538"/>
          <a:ext cx="6822366" cy="1082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600" tIns="114600" rIns="114600" bIns="114600" numCol="1" spcCol="1270" anchor="ctr" anchorCtr="0">
          <a:noAutofit/>
        </a:bodyPr>
        <a:lstStyle/>
        <a:p>
          <a:pPr marL="0" lvl="0" indent="0" algn="l" defTabSz="889000">
            <a:lnSpc>
              <a:spcPct val="100000"/>
            </a:lnSpc>
            <a:spcBef>
              <a:spcPct val="0"/>
            </a:spcBef>
            <a:spcAft>
              <a:spcPct val="35000"/>
            </a:spcAft>
            <a:buNone/>
          </a:pPr>
          <a:r>
            <a:rPr lang="en-RO" sz="2000" b="1" kern="1200" dirty="0">
              <a:latin typeface="Titillium Web" pitchFamily="2" charset="77"/>
            </a:rPr>
            <a:t>Make better decisions</a:t>
          </a:r>
          <a:endParaRPr lang="en-GB" sz="2000" b="1" kern="1200" dirty="0">
            <a:latin typeface="Titillium Web" pitchFamily="2" charset="77"/>
          </a:endParaRPr>
        </a:p>
      </dsp:txBody>
      <dsp:txXfrm>
        <a:off x="1250668" y="2707538"/>
        <a:ext cx="6822366" cy="10828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1573"/>
          <a:ext cx="8073035" cy="7974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241215" y="180989"/>
          <a:ext cx="438573" cy="438573"/>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921005" y="1573"/>
          <a:ext cx="7152029" cy="7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711200">
            <a:lnSpc>
              <a:spcPct val="100000"/>
            </a:lnSpc>
            <a:spcBef>
              <a:spcPct val="0"/>
            </a:spcBef>
            <a:spcAft>
              <a:spcPct val="35000"/>
            </a:spcAft>
            <a:buNone/>
          </a:pPr>
          <a:r>
            <a:rPr lang="en-GB" sz="1600" b="1" kern="1200" dirty="0">
              <a:latin typeface="Titillium Web" pitchFamily="2" charset="77"/>
            </a:rPr>
            <a:t>Answer more questions, more completely (powerful big data business intelligence platform)</a:t>
          </a:r>
        </a:p>
      </dsp:txBody>
      <dsp:txXfrm>
        <a:off x="921005" y="1573"/>
        <a:ext cx="7152029" cy="797407"/>
      </dsp:txXfrm>
    </dsp:sp>
    <dsp:sp modelId="{83566EDC-07BB-7C45-9689-01CE0AA7CD89}">
      <dsp:nvSpPr>
        <dsp:cNvPr id="0" name=""/>
        <dsp:cNvSpPr/>
      </dsp:nvSpPr>
      <dsp:spPr>
        <a:xfrm>
          <a:off x="0" y="998332"/>
          <a:ext cx="8073035" cy="7974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773D9-DE32-BE4D-9CD8-FDC1C977FA4D}">
      <dsp:nvSpPr>
        <dsp:cNvPr id="0" name=""/>
        <dsp:cNvSpPr/>
      </dsp:nvSpPr>
      <dsp:spPr>
        <a:xfrm>
          <a:off x="241215" y="1177748"/>
          <a:ext cx="438573" cy="438573"/>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1AD222C-72CE-6C4A-83E7-64B5390E9144}">
      <dsp:nvSpPr>
        <dsp:cNvPr id="0" name=""/>
        <dsp:cNvSpPr/>
      </dsp:nvSpPr>
      <dsp:spPr>
        <a:xfrm>
          <a:off x="921005" y="998332"/>
          <a:ext cx="7152029" cy="7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Titillium Web" pitchFamily="2" charset="77"/>
            </a:rPr>
            <a:t>Faster and better decision making</a:t>
          </a:r>
          <a:endParaRPr lang="en-GB" sz="1600" kern="1200" dirty="0">
            <a:latin typeface="Titillium Web" pitchFamily="2" charset="77"/>
          </a:endParaRPr>
        </a:p>
      </dsp:txBody>
      <dsp:txXfrm>
        <a:off x="921005" y="998332"/>
        <a:ext cx="7152029" cy="797407"/>
      </dsp:txXfrm>
    </dsp:sp>
    <dsp:sp modelId="{302D806B-AEAA-9B4D-BADB-AB10C5C22DAA}">
      <dsp:nvSpPr>
        <dsp:cNvPr id="0" name=""/>
        <dsp:cNvSpPr/>
      </dsp:nvSpPr>
      <dsp:spPr>
        <a:xfrm>
          <a:off x="0" y="1995091"/>
          <a:ext cx="8073035" cy="7974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9FB8B-D8D8-024B-B842-7706772DF58A}">
      <dsp:nvSpPr>
        <dsp:cNvPr id="0" name=""/>
        <dsp:cNvSpPr/>
      </dsp:nvSpPr>
      <dsp:spPr>
        <a:xfrm>
          <a:off x="241215" y="2174508"/>
          <a:ext cx="438573" cy="438573"/>
        </a:xfrm>
        <a:prstGeom prst="rect">
          <a:avLst/>
        </a:prstGeom>
        <a:blipFill rotWithShape="1">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443197B-44A8-7644-8226-D49E9C5E8DEF}">
      <dsp:nvSpPr>
        <dsp:cNvPr id="0" name=""/>
        <dsp:cNvSpPr/>
      </dsp:nvSpPr>
      <dsp:spPr>
        <a:xfrm>
          <a:off x="921005" y="1995091"/>
          <a:ext cx="7152029" cy="7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711200">
            <a:lnSpc>
              <a:spcPct val="100000"/>
            </a:lnSpc>
            <a:spcBef>
              <a:spcPct val="0"/>
            </a:spcBef>
            <a:spcAft>
              <a:spcPct val="35000"/>
            </a:spcAft>
            <a:buNone/>
          </a:pPr>
          <a:r>
            <a:rPr lang="en-RO" sz="1600" b="1" kern="1200" dirty="0">
              <a:solidFill>
                <a:prstClr val="black">
                  <a:hueOff val="0"/>
                  <a:satOff val="0"/>
                  <a:lumOff val="0"/>
                  <a:alphaOff val="0"/>
                </a:prstClr>
              </a:solidFill>
              <a:latin typeface="Titillium Web" pitchFamily="2" charset="77"/>
              <a:ea typeface="+mn-ea"/>
              <a:cs typeface="+mn-cs"/>
            </a:rPr>
            <a:t>Make better decisions</a:t>
          </a:r>
          <a:endParaRPr lang="en-GB" sz="1600" b="1" kern="1200" dirty="0">
            <a:solidFill>
              <a:prstClr val="black">
                <a:hueOff val="0"/>
                <a:satOff val="0"/>
                <a:lumOff val="0"/>
                <a:alphaOff val="0"/>
              </a:prstClr>
            </a:solidFill>
            <a:latin typeface="Titillium Web" pitchFamily="2" charset="77"/>
            <a:ea typeface="+mn-ea"/>
            <a:cs typeface="+mn-cs"/>
          </a:endParaRPr>
        </a:p>
      </dsp:txBody>
      <dsp:txXfrm>
        <a:off x="921005" y="1995091"/>
        <a:ext cx="7152029" cy="797407"/>
      </dsp:txXfrm>
    </dsp:sp>
    <dsp:sp modelId="{46E3D60E-39E7-ED4C-B6E2-0BDA74DAA96C}">
      <dsp:nvSpPr>
        <dsp:cNvPr id="0" name=""/>
        <dsp:cNvSpPr/>
      </dsp:nvSpPr>
      <dsp:spPr>
        <a:xfrm>
          <a:off x="0" y="2991850"/>
          <a:ext cx="8073035" cy="7974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1E3D4-6AEC-EA42-9F99-3701AEE3E0D0}">
      <dsp:nvSpPr>
        <dsp:cNvPr id="0" name=""/>
        <dsp:cNvSpPr/>
      </dsp:nvSpPr>
      <dsp:spPr>
        <a:xfrm>
          <a:off x="241215" y="3171267"/>
          <a:ext cx="438573" cy="438573"/>
        </a:xfrm>
        <a:prstGeom prst="rect">
          <a:avLst/>
        </a:prstGeom>
        <a:blipFill rotWithShape="1">
          <a:blip xmlns:r="http://schemas.openxmlformats.org/officeDocument/2006/relationships" r:embed="rId4"/>
          <a:srcRect/>
          <a:stretch>
            <a:fillRect l="-1000" r="-1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9140727-387F-5E4C-9CCD-6527852E324E}">
      <dsp:nvSpPr>
        <dsp:cNvPr id="0" name=""/>
        <dsp:cNvSpPr/>
      </dsp:nvSpPr>
      <dsp:spPr>
        <a:xfrm>
          <a:off x="921005" y="2991850"/>
          <a:ext cx="7152029" cy="7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Titillium Web" pitchFamily="2" charset="77"/>
            </a:rPr>
            <a:t>Empower a new generation of employees</a:t>
          </a:r>
          <a:r>
            <a:rPr lang="en-US" sz="1600" kern="1200" dirty="0">
              <a:latin typeface="Titillium Web" pitchFamily="2" charset="77"/>
            </a:rPr>
            <a:t> (data scientists, data-ops, data architects)</a:t>
          </a:r>
          <a:endParaRPr lang="en-GB" sz="1600" kern="1200" dirty="0">
            <a:latin typeface="Titillium Web" pitchFamily="2" charset="77"/>
          </a:endParaRPr>
        </a:p>
      </dsp:txBody>
      <dsp:txXfrm>
        <a:off x="921005" y="2991850"/>
        <a:ext cx="7152029" cy="7974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4809"/>
          <a:ext cx="8073035" cy="57618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174295" y="134451"/>
          <a:ext cx="317211" cy="316901"/>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665803" y="4809"/>
          <a:ext cx="7377152" cy="630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96" tIns="66696" rIns="66696" bIns="66696" numCol="1" spcCol="1270" anchor="ctr" anchorCtr="0">
          <a:noAutofit/>
        </a:bodyPr>
        <a:lstStyle/>
        <a:p>
          <a:pPr marL="0" lvl="0" indent="0" algn="just" defTabSz="622300">
            <a:lnSpc>
              <a:spcPct val="100000"/>
            </a:lnSpc>
            <a:spcBef>
              <a:spcPct val="0"/>
            </a:spcBef>
            <a:spcAft>
              <a:spcPct val="35000"/>
            </a:spcAft>
            <a:buNone/>
          </a:pPr>
          <a:r>
            <a:rPr lang="en-GB" sz="1400" b="1" kern="1200" dirty="0">
              <a:latin typeface="Titillium Web" pitchFamily="2" charset="77"/>
            </a:rPr>
            <a:t>Answer more questions, more completely (powerful big data business intelligence platform)</a:t>
          </a:r>
        </a:p>
      </dsp:txBody>
      <dsp:txXfrm>
        <a:off x="665803" y="4809"/>
        <a:ext cx="7377152" cy="630201"/>
      </dsp:txXfrm>
    </dsp:sp>
    <dsp:sp modelId="{83566EDC-07BB-7C45-9689-01CE0AA7CD89}">
      <dsp:nvSpPr>
        <dsp:cNvPr id="0" name=""/>
        <dsp:cNvSpPr/>
      </dsp:nvSpPr>
      <dsp:spPr>
        <a:xfrm>
          <a:off x="0" y="792562"/>
          <a:ext cx="8073035" cy="57618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773D9-DE32-BE4D-9CD8-FDC1C977FA4D}">
      <dsp:nvSpPr>
        <dsp:cNvPr id="0" name=""/>
        <dsp:cNvSpPr/>
      </dsp:nvSpPr>
      <dsp:spPr>
        <a:xfrm>
          <a:off x="174295" y="922203"/>
          <a:ext cx="317211" cy="316901"/>
        </a:xfrm>
        <a:prstGeom prst="rect">
          <a:avLst/>
        </a:prstGeom>
        <a:blipFill rotWithShape="1">
          <a:blip xmlns:r="http://schemas.openxmlformats.org/officeDocument/2006/relationships" r:embed="rId2"/>
          <a:srcRect/>
          <a:stretch>
            <a:fillRect l="-6000" r="-6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1AD222C-72CE-6C4A-83E7-64B5390E9144}">
      <dsp:nvSpPr>
        <dsp:cNvPr id="0" name=""/>
        <dsp:cNvSpPr/>
      </dsp:nvSpPr>
      <dsp:spPr>
        <a:xfrm>
          <a:off x="665803" y="792562"/>
          <a:ext cx="7377152" cy="630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96" tIns="66696" rIns="66696" bIns="66696" numCol="1" spcCol="1270" anchor="ctr" anchorCtr="0">
          <a:noAutofit/>
        </a:bodyPr>
        <a:lstStyle/>
        <a:p>
          <a:pPr marL="0" lvl="0" indent="0" algn="l" defTabSz="622300">
            <a:lnSpc>
              <a:spcPct val="100000"/>
            </a:lnSpc>
            <a:spcBef>
              <a:spcPct val="0"/>
            </a:spcBef>
            <a:spcAft>
              <a:spcPct val="35000"/>
            </a:spcAft>
            <a:buNone/>
          </a:pPr>
          <a:r>
            <a:rPr lang="en-US" sz="1400" b="1" kern="1200" dirty="0">
              <a:latin typeface="Titillium Web" pitchFamily="2" charset="77"/>
              <a:cs typeface="Times New Roman" panose="02020603050405020304" pitchFamily="18" charset="0"/>
            </a:rPr>
            <a:t>Faster and better decision making</a:t>
          </a:r>
          <a:endParaRPr lang="en-GB" sz="1400" kern="1200" dirty="0">
            <a:latin typeface="Titillium Web" pitchFamily="2" charset="77"/>
            <a:cs typeface="Times New Roman" panose="02020603050405020304" pitchFamily="18" charset="0"/>
          </a:endParaRPr>
        </a:p>
      </dsp:txBody>
      <dsp:txXfrm>
        <a:off x="665803" y="792562"/>
        <a:ext cx="7377152" cy="630201"/>
      </dsp:txXfrm>
    </dsp:sp>
    <dsp:sp modelId="{302D806B-AEAA-9B4D-BADB-AB10C5C22DAA}">
      <dsp:nvSpPr>
        <dsp:cNvPr id="0" name=""/>
        <dsp:cNvSpPr/>
      </dsp:nvSpPr>
      <dsp:spPr>
        <a:xfrm>
          <a:off x="0" y="1580314"/>
          <a:ext cx="8073035" cy="57618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79FB8B-D8D8-024B-B842-7706772DF58A}">
      <dsp:nvSpPr>
        <dsp:cNvPr id="0" name=""/>
        <dsp:cNvSpPr/>
      </dsp:nvSpPr>
      <dsp:spPr>
        <a:xfrm>
          <a:off x="174295" y="1709956"/>
          <a:ext cx="317211" cy="316901"/>
        </a:xfrm>
        <a:prstGeom prst="rect">
          <a:avLst/>
        </a:prstGeom>
        <a:blipFill rotWithShape="1">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443197B-44A8-7644-8226-D49E9C5E8DEF}">
      <dsp:nvSpPr>
        <dsp:cNvPr id="0" name=""/>
        <dsp:cNvSpPr/>
      </dsp:nvSpPr>
      <dsp:spPr>
        <a:xfrm>
          <a:off x="665803" y="1580314"/>
          <a:ext cx="7377152" cy="630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96" tIns="66696" rIns="66696" bIns="66696" numCol="1" spcCol="1270" anchor="ctr" anchorCtr="0">
          <a:noAutofit/>
        </a:bodyPr>
        <a:lstStyle/>
        <a:p>
          <a:pPr marL="0" lvl="0" indent="0" algn="l" defTabSz="622300">
            <a:lnSpc>
              <a:spcPct val="100000"/>
            </a:lnSpc>
            <a:spcBef>
              <a:spcPct val="0"/>
            </a:spcBef>
            <a:spcAft>
              <a:spcPct val="35000"/>
            </a:spcAft>
            <a:buNone/>
          </a:pPr>
          <a:r>
            <a:rPr lang="en-US" sz="1400" b="1" kern="1200" dirty="0">
              <a:latin typeface="Titillium Web" pitchFamily="2" charset="77"/>
            </a:rPr>
            <a:t>Become confident in your accurate data</a:t>
          </a:r>
          <a:r>
            <a:rPr lang="en-US" sz="1400" kern="1200" dirty="0">
              <a:latin typeface="Titillium Web" pitchFamily="2" charset="77"/>
            </a:rPr>
            <a:t> (solving the problem of inaccurate, incomplete view of the data)</a:t>
          </a:r>
          <a:endParaRPr lang="en-GB" sz="1400" kern="1200" dirty="0">
            <a:latin typeface="Titillium Web" pitchFamily="2" charset="77"/>
          </a:endParaRPr>
        </a:p>
      </dsp:txBody>
      <dsp:txXfrm>
        <a:off x="665803" y="1580314"/>
        <a:ext cx="7377152" cy="630201"/>
      </dsp:txXfrm>
    </dsp:sp>
    <dsp:sp modelId="{46E3D60E-39E7-ED4C-B6E2-0BDA74DAA96C}">
      <dsp:nvSpPr>
        <dsp:cNvPr id="0" name=""/>
        <dsp:cNvSpPr/>
      </dsp:nvSpPr>
      <dsp:spPr>
        <a:xfrm>
          <a:off x="0" y="2368066"/>
          <a:ext cx="8073035" cy="57618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1E3D4-6AEC-EA42-9F99-3701AEE3E0D0}">
      <dsp:nvSpPr>
        <dsp:cNvPr id="0" name=""/>
        <dsp:cNvSpPr/>
      </dsp:nvSpPr>
      <dsp:spPr>
        <a:xfrm>
          <a:off x="174295" y="2497708"/>
          <a:ext cx="317211" cy="316901"/>
        </a:xfrm>
        <a:prstGeom prst="rect">
          <a:avLst/>
        </a:prstGeom>
        <a:blipFill rotWithShape="1">
          <a:blip xmlns:r="http://schemas.openxmlformats.org/officeDocument/2006/relationships" r:embed="rId4"/>
          <a:srcRect/>
          <a:stretch>
            <a:fillRect l="-1000" r="-1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9140727-387F-5E4C-9CCD-6527852E324E}">
      <dsp:nvSpPr>
        <dsp:cNvPr id="0" name=""/>
        <dsp:cNvSpPr/>
      </dsp:nvSpPr>
      <dsp:spPr>
        <a:xfrm>
          <a:off x="665803" y="2368066"/>
          <a:ext cx="7377152" cy="630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96" tIns="66696" rIns="66696" bIns="66696" numCol="1" spcCol="1270" anchor="ctr" anchorCtr="0">
          <a:noAutofit/>
        </a:bodyPr>
        <a:lstStyle/>
        <a:p>
          <a:pPr marL="0" lvl="0" indent="0" algn="l" defTabSz="622300">
            <a:lnSpc>
              <a:spcPct val="100000"/>
            </a:lnSpc>
            <a:spcBef>
              <a:spcPct val="0"/>
            </a:spcBef>
            <a:spcAft>
              <a:spcPct val="35000"/>
            </a:spcAft>
            <a:buNone/>
          </a:pPr>
          <a:r>
            <a:rPr lang="en-US" sz="1400" b="1" kern="1200" dirty="0">
              <a:latin typeface="Titillium Web" pitchFamily="2" charset="77"/>
            </a:rPr>
            <a:t>Empower a new generation of employees</a:t>
          </a:r>
          <a:r>
            <a:rPr lang="en-US" sz="1400" kern="1200" dirty="0">
              <a:latin typeface="Titillium Web" pitchFamily="2" charset="77"/>
            </a:rPr>
            <a:t> (data scientists, data-ops, data architects)</a:t>
          </a:r>
          <a:endParaRPr lang="en-GB" sz="1400" kern="1200" dirty="0">
            <a:latin typeface="Titillium Web" pitchFamily="2" charset="77"/>
          </a:endParaRPr>
        </a:p>
      </dsp:txBody>
      <dsp:txXfrm>
        <a:off x="665803" y="2368066"/>
        <a:ext cx="7377152" cy="630201"/>
      </dsp:txXfrm>
    </dsp:sp>
    <dsp:sp modelId="{D1681A38-B9D8-884C-8769-4F7BD0319894}">
      <dsp:nvSpPr>
        <dsp:cNvPr id="0" name=""/>
        <dsp:cNvSpPr/>
      </dsp:nvSpPr>
      <dsp:spPr>
        <a:xfrm>
          <a:off x="0" y="3155819"/>
          <a:ext cx="8073035" cy="57618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51D58F-0644-FB45-A6BA-27C59C7BCB7F}">
      <dsp:nvSpPr>
        <dsp:cNvPr id="0" name=""/>
        <dsp:cNvSpPr/>
      </dsp:nvSpPr>
      <dsp:spPr>
        <a:xfrm>
          <a:off x="174295" y="3285460"/>
          <a:ext cx="317211" cy="316901"/>
        </a:xfrm>
        <a:prstGeom prst="rect">
          <a:avLst/>
        </a:prstGeom>
        <a:blipFill rotWithShape="1">
          <a:blip xmlns:r="http://schemas.openxmlformats.org/officeDocument/2006/relationships" r:embed="rId5"/>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14CFD07-3232-4646-9CDA-2F2622084C77}">
      <dsp:nvSpPr>
        <dsp:cNvPr id="0" name=""/>
        <dsp:cNvSpPr/>
      </dsp:nvSpPr>
      <dsp:spPr>
        <a:xfrm>
          <a:off x="665803" y="3155819"/>
          <a:ext cx="7377152" cy="630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696" tIns="66696" rIns="66696" bIns="66696" numCol="1" spcCol="1270" anchor="ctr" anchorCtr="0">
          <a:noAutofit/>
        </a:bodyPr>
        <a:lstStyle/>
        <a:p>
          <a:pPr marL="0" lvl="0" indent="0" algn="l" defTabSz="622300">
            <a:lnSpc>
              <a:spcPct val="100000"/>
            </a:lnSpc>
            <a:spcBef>
              <a:spcPct val="0"/>
            </a:spcBef>
            <a:spcAft>
              <a:spcPct val="35000"/>
            </a:spcAft>
            <a:buNone/>
          </a:pPr>
          <a:r>
            <a:rPr lang="en-RO" sz="1400" b="1" kern="1200" dirty="0">
              <a:latin typeface="Titillium Web" pitchFamily="2" charset="77"/>
            </a:rPr>
            <a:t>Develop new products and services</a:t>
          </a:r>
          <a:endParaRPr lang="en-GB" sz="1400" b="1" kern="1200" dirty="0">
            <a:latin typeface="Titillium Web" pitchFamily="2" charset="77"/>
          </a:endParaRPr>
        </a:p>
      </dsp:txBody>
      <dsp:txXfrm>
        <a:off x="665803" y="3155819"/>
        <a:ext cx="7377152" cy="6302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1594235"/>
          <a:ext cx="8073035" cy="1491853"/>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451285" y="1929902"/>
          <a:ext cx="820519" cy="820519"/>
        </a:xfrm>
        <a:prstGeom prst="rect">
          <a:avLst/>
        </a:prstGeom>
        <a:blipFill rotWithShape="1">
          <a:blip xmlns:r="http://schemas.openxmlformats.org/officeDocument/2006/relationships" r:embed="rId1"/>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723090" y="1594235"/>
          <a:ext cx="6349944" cy="1491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888" tIns="157888" rIns="157888" bIns="157888" numCol="1" spcCol="1270" anchor="ctr" anchorCtr="0">
          <a:noAutofit/>
        </a:bodyPr>
        <a:lstStyle/>
        <a:p>
          <a:pPr marL="0" lvl="0" indent="0" algn="just" defTabSz="889000">
            <a:lnSpc>
              <a:spcPct val="100000"/>
            </a:lnSpc>
            <a:spcBef>
              <a:spcPct val="0"/>
            </a:spcBef>
            <a:spcAft>
              <a:spcPct val="35000"/>
            </a:spcAft>
            <a:buNone/>
          </a:pPr>
          <a:r>
            <a:rPr lang="en-GB" sz="2000" kern="1200" dirty="0">
              <a:latin typeface="Titillium Web" pitchFamily="2" charset="77"/>
            </a:rPr>
            <a:t>T</a:t>
          </a:r>
          <a:r>
            <a:rPr lang="en-US" sz="2000" kern="1200" dirty="0">
              <a:latin typeface="Titillium Web" pitchFamily="2" charset="77"/>
            </a:rPr>
            <a:t>he art of turning raw numerical data into a visual representation, that lets people understand its significance</a:t>
          </a:r>
        </a:p>
      </dsp:txBody>
      <dsp:txXfrm>
        <a:off x="1723090" y="1594235"/>
        <a:ext cx="6349944" cy="14918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7DFE3C-18D5-60BE-4C3F-452B5979A5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a:extLst>
              <a:ext uri="{FF2B5EF4-FFF2-40B4-BE49-F238E27FC236}">
                <a16:creationId xmlns:a16="http://schemas.microsoft.com/office/drawing/2014/main" id="{370F77C7-3EFD-83E7-2BF0-B9470F6423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FA6A62-F4D1-F44E-B2F0-157D57E11793}" type="datetimeFigureOut">
              <a:rPr lang="en-RO" smtClean="0"/>
              <a:t>18.09.2023</a:t>
            </a:fld>
            <a:endParaRPr lang="en-RO"/>
          </a:p>
        </p:txBody>
      </p:sp>
      <p:sp>
        <p:nvSpPr>
          <p:cNvPr id="4" name="Footer Placeholder 3">
            <a:extLst>
              <a:ext uri="{FF2B5EF4-FFF2-40B4-BE49-F238E27FC236}">
                <a16:creationId xmlns:a16="http://schemas.microsoft.com/office/drawing/2014/main" id="{147E8BD2-BFAA-C0EE-5BBB-28027EA0AA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5" name="Slide Number Placeholder 4">
            <a:extLst>
              <a:ext uri="{FF2B5EF4-FFF2-40B4-BE49-F238E27FC236}">
                <a16:creationId xmlns:a16="http://schemas.microsoft.com/office/drawing/2014/main" id="{93841EB6-AB74-951A-21AE-A72F40BE0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80F027-1569-6646-A093-3159DE1D32C1}" type="slidenum">
              <a:rPr lang="en-RO" smtClean="0"/>
              <a:t>‹#›</a:t>
            </a:fld>
            <a:endParaRPr lang="en-RO"/>
          </a:p>
        </p:txBody>
      </p:sp>
    </p:spTree>
    <p:extLst>
      <p:ext uri="{BB962C8B-B14F-4D97-AF65-F5344CB8AC3E}">
        <p14:creationId xmlns:p14="http://schemas.microsoft.com/office/powerpoint/2010/main" val="704658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403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d61b76370e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d61b76370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pPr>
            <a:r>
              <a:rPr lang="en-RO" sz="1800" spc="80" dirty="0">
                <a:solidFill>
                  <a:srgbClr val="1F1F1F"/>
                </a:solidFill>
                <a:effectLst/>
                <a:latin typeface="Calibri" panose="020F0502020204030204" pitchFamily="34" charset="0"/>
                <a:ea typeface="Times New Roman" panose="02020603050405020304" pitchFamily="18" charset="0"/>
              </a:rPr>
              <a:t>The amount of data processed every day is staggering. According to the latest estimates, </a:t>
            </a:r>
            <a:r>
              <a:rPr lang="en-RO" sz="1800" b="1" spc="80" dirty="0">
                <a:solidFill>
                  <a:srgbClr val="1F1F1F"/>
                </a:solidFill>
                <a:effectLst/>
                <a:latin typeface="Calibri" panose="020F0502020204030204" pitchFamily="34" charset="0"/>
                <a:ea typeface="Times New Roman" panose="02020603050405020304" pitchFamily="18" charset="0"/>
              </a:rPr>
              <a:t>328.77 million terabytes of data are created each day</a:t>
            </a:r>
            <a:r>
              <a:rPr lang="en-RO" sz="1800" spc="80" dirty="0">
                <a:solidFill>
                  <a:srgbClr val="1F1F1F"/>
                </a:solidFill>
                <a:effectLst/>
                <a:latin typeface="Calibri" panose="020F0502020204030204" pitchFamily="34" charset="0"/>
                <a:ea typeface="Times New Roman" panose="02020603050405020304" pitchFamily="18" charset="0"/>
              </a:rPr>
              <a:t>. That's equivalent to </a:t>
            </a:r>
            <a:r>
              <a:rPr lang="en-RO" sz="1800" b="1" spc="80" dirty="0">
                <a:solidFill>
                  <a:srgbClr val="1F1F1F"/>
                </a:solidFill>
                <a:effectLst/>
                <a:latin typeface="Calibri" panose="020F0502020204030204" pitchFamily="34" charset="0"/>
                <a:ea typeface="Times New Roman" panose="02020603050405020304" pitchFamily="18" charset="0"/>
              </a:rPr>
              <a:t>120 zettabytes per year</a:t>
            </a:r>
            <a:r>
              <a:rPr lang="en-RO" sz="1800" spc="80" dirty="0">
                <a:solidFill>
                  <a:srgbClr val="1F1F1F"/>
                </a:solidFill>
                <a:effectLst/>
                <a:latin typeface="Calibri" panose="020F0502020204030204" pitchFamily="34" charset="0"/>
                <a:ea typeface="Times New Roman" panose="02020603050405020304" pitchFamily="18" charset="0"/>
              </a:rPr>
              <a:t>, or enough data to fill </a:t>
            </a:r>
            <a:r>
              <a:rPr lang="en-RO" sz="1800" b="1" spc="80" dirty="0">
                <a:solidFill>
                  <a:srgbClr val="1F1F1F"/>
                </a:solidFill>
                <a:effectLst/>
                <a:latin typeface="Calibri" panose="020F0502020204030204" pitchFamily="34" charset="0"/>
                <a:ea typeface="Times New Roman" panose="02020603050405020304" pitchFamily="18" charset="0"/>
              </a:rPr>
              <a:t>120 trillion DVDs</a:t>
            </a:r>
            <a:r>
              <a:rPr lang="en-RO" sz="1800" spc="80" dirty="0">
                <a:solidFill>
                  <a:srgbClr val="1F1F1F"/>
                </a:solidFill>
                <a:effectLst/>
                <a:latin typeface="Calibri" panose="020F0502020204030204" pitchFamily="34" charset="0"/>
                <a:ea typeface="Times New Roman" panose="02020603050405020304" pitchFamily="18" charset="0"/>
              </a:rPr>
              <a:t>.</a:t>
            </a:r>
            <a:endParaRPr lang="en-RO" sz="1800" dirty="0">
              <a:effectLst/>
              <a:latin typeface="Times New Roman" panose="02020603050405020304" pitchFamily="18" charset="0"/>
              <a:ea typeface="Times New Roman" panose="02020603050405020304" pitchFamily="18" charset="0"/>
            </a:endParaRPr>
          </a:p>
          <a:p>
            <a:pPr>
              <a:lnSpc>
                <a:spcPct val="115000"/>
              </a:lnSpc>
              <a:spcBef>
                <a:spcPts val="1800"/>
              </a:spcBef>
              <a:spcAft>
                <a:spcPts val="1800"/>
              </a:spcAft>
            </a:pPr>
            <a:r>
              <a:rPr lang="en-RO" sz="1800" spc="80" dirty="0">
                <a:solidFill>
                  <a:srgbClr val="1F1F1F"/>
                </a:solidFill>
                <a:effectLst/>
                <a:latin typeface="Calibri" panose="020F0502020204030204" pitchFamily="34" charset="0"/>
                <a:ea typeface="Times New Roman" panose="02020603050405020304" pitchFamily="18" charset="0"/>
              </a:rPr>
              <a:t>This data comes from a variety of sources, including:</a:t>
            </a:r>
            <a:endParaRPr lang="en-RO" sz="18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750"/>
              </a:spcAft>
              <a:buSzPts val="1000"/>
              <a:buFont typeface="Symbol" pitchFamily="2" charset="2"/>
              <a:buChar char=""/>
              <a:tabLst>
                <a:tab pos="457200" algn="l"/>
              </a:tabLst>
            </a:pPr>
            <a:r>
              <a:rPr lang="en-RO" sz="1800" b="1" spc="80" dirty="0">
                <a:solidFill>
                  <a:srgbClr val="1F1F1F"/>
                </a:solidFill>
                <a:effectLst/>
                <a:latin typeface="Calibri" panose="020F0502020204030204" pitchFamily="34" charset="0"/>
                <a:ea typeface="Times New Roman" panose="02020603050405020304" pitchFamily="18" charset="0"/>
              </a:rPr>
              <a:t>Social media</a:t>
            </a:r>
            <a:r>
              <a:rPr lang="en-RO" sz="1800" spc="80" dirty="0">
                <a:solidFill>
                  <a:srgbClr val="1F1F1F"/>
                </a:solidFill>
                <a:effectLst/>
                <a:latin typeface="Calibri" panose="020F0502020204030204" pitchFamily="34" charset="0"/>
                <a:ea typeface="Times New Roman" panose="02020603050405020304" pitchFamily="18" charset="0"/>
              </a:rPr>
              <a:t>: Users generate billions of pieces of content on social media platforms like Facebook, Twitter, and Instagram every day.</a:t>
            </a:r>
            <a:endParaRPr lang="en-RO" sz="1800" dirty="0">
              <a:solidFill>
                <a:srgbClr val="1F1F1F"/>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750"/>
              </a:spcAft>
              <a:buSzPts val="1000"/>
              <a:buFont typeface="Symbol" pitchFamily="2" charset="2"/>
              <a:buChar char=""/>
              <a:tabLst>
                <a:tab pos="457200" algn="l"/>
              </a:tabLst>
            </a:pPr>
            <a:r>
              <a:rPr lang="en-RO" sz="1800" b="1" spc="80" dirty="0">
                <a:solidFill>
                  <a:srgbClr val="1F1F1F"/>
                </a:solidFill>
                <a:effectLst/>
                <a:latin typeface="Calibri" panose="020F0502020204030204" pitchFamily="34" charset="0"/>
                <a:ea typeface="Times New Roman" panose="02020603050405020304" pitchFamily="18" charset="0"/>
              </a:rPr>
              <a:t>Video streaming</a:t>
            </a:r>
            <a:r>
              <a:rPr lang="en-RO" sz="1800" spc="80" dirty="0">
                <a:solidFill>
                  <a:srgbClr val="1F1F1F"/>
                </a:solidFill>
                <a:effectLst/>
                <a:latin typeface="Calibri" panose="020F0502020204030204" pitchFamily="34" charset="0"/>
                <a:ea typeface="Times New Roman" panose="02020603050405020304" pitchFamily="18" charset="0"/>
              </a:rPr>
              <a:t>: People watch billions of hours of video on streaming services like Netflix, YouTube, and Hulu every day.</a:t>
            </a:r>
            <a:endParaRPr lang="en-RO" sz="1800" dirty="0">
              <a:solidFill>
                <a:srgbClr val="1F1F1F"/>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750"/>
              </a:spcAft>
              <a:buSzPts val="1000"/>
              <a:buFont typeface="Symbol" pitchFamily="2" charset="2"/>
              <a:buChar char=""/>
              <a:tabLst>
                <a:tab pos="457200" algn="l"/>
              </a:tabLst>
            </a:pPr>
            <a:r>
              <a:rPr lang="en-RO" sz="1800" b="1" spc="80" dirty="0">
                <a:solidFill>
                  <a:srgbClr val="1F1F1F"/>
                </a:solidFill>
                <a:effectLst/>
                <a:latin typeface="Calibri" panose="020F0502020204030204" pitchFamily="34" charset="0"/>
                <a:ea typeface="Times New Roman" panose="02020603050405020304" pitchFamily="18" charset="0"/>
              </a:rPr>
              <a:t>Online shopping</a:t>
            </a:r>
            <a:r>
              <a:rPr lang="en-RO" sz="1800" spc="80" dirty="0">
                <a:solidFill>
                  <a:srgbClr val="1F1F1F"/>
                </a:solidFill>
                <a:effectLst/>
                <a:latin typeface="Calibri" panose="020F0502020204030204" pitchFamily="34" charset="0"/>
                <a:ea typeface="Times New Roman" panose="02020603050405020304" pitchFamily="18" charset="0"/>
              </a:rPr>
              <a:t>: Consumers purchase billions of dollars worth of goods and services online every day.</a:t>
            </a:r>
            <a:endParaRPr lang="en-RO" sz="1800" dirty="0">
              <a:solidFill>
                <a:srgbClr val="1F1F1F"/>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750"/>
              </a:spcAft>
              <a:buSzPts val="1000"/>
              <a:buFont typeface="Symbol" pitchFamily="2" charset="2"/>
              <a:buChar char=""/>
              <a:tabLst>
                <a:tab pos="457200" algn="l"/>
              </a:tabLst>
            </a:pPr>
            <a:r>
              <a:rPr lang="en-RO" sz="1800" b="1" spc="80" dirty="0">
                <a:solidFill>
                  <a:srgbClr val="1F1F1F"/>
                </a:solidFill>
                <a:effectLst/>
                <a:latin typeface="Calibri" panose="020F0502020204030204" pitchFamily="34" charset="0"/>
                <a:ea typeface="Times New Roman" panose="02020603050405020304" pitchFamily="18" charset="0"/>
              </a:rPr>
              <a:t>The Internet of Things</a:t>
            </a:r>
            <a:r>
              <a:rPr lang="en-RO" sz="1800" spc="80" dirty="0">
                <a:solidFill>
                  <a:srgbClr val="1F1F1F"/>
                </a:solidFill>
                <a:effectLst/>
                <a:latin typeface="Calibri" panose="020F0502020204030204" pitchFamily="34" charset="0"/>
                <a:ea typeface="Times New Roman" panose="02020603050405020304" pitchFamily="18" charset="0"/>
              </a:rPr>
              <a:t> (IoT): Billions of IoT devices, such as smart thermostats, security cameras, and wearable devices, are generating data all the time.</a:t>
            </a:r>
            <a:endParaRPr lang="en-RO" sz="1800" dirty="0">
              <a:solidFill>
                <a:srgbClr val="1F1F1F"/>
              </a:solidFill>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RO" sz="1800" spc="80" dirty="0">
                <a:solidFill>
                  <a:srgbClr val="1F1F1F"/>
                </a:solidFill>
                <a:effectLst/>
                <a:latin typeface="Calibri" panose="020F0502020204030204" pitchFamily="34" charset="0"/>
                <a:ea typeface="Times New Roman" panose="02020603050405020304" pitchFamily="18" charset="0"/>
              </a:rPr>
              <a:t>As of </a:t>
            </a:r>
            <a:r>
              <a:rPr lang="en-RO" sz="1800" b="1" spc="80" dirty="0">
                <a:solidFill>
                  <a:srgbClr val="1F1F1F"/>
                </a:solidFill>
                <a:effectLst/>
                <a:latin typeface="Calibri" panose="020F0502020204030204" pitchFamily="34" charset="0"/>
                <a:ea typeface="Times New Roman" panose="02020603050405020304" pitchFamily="18" charset="0"/>
              </a:rPr>
              <a:t>September 2023</a:t>
            </a:r>
            <a:r>
              <a:rPr lang="en-RO" sz="1800" spc="80" dirty="0">
                <a:solidFill>
                  <a:srgbClr val="1F1F1F"/>
                </a:solidFill>
                <a:effectLst/>
                <a:latin typeface="Calibri" panose="020F0502020204030204" pitchFamily="34" charset="0"/>
                <a:ea typeface="Times New Roman" panose="02020603050405020304" pitchFamily="18" charset="0"/>
              </a:rPr>
              <a:t>, there are approximately </a:t>
            </a:r>
            <a:r>
              <a:rPr lang="en-RO" sz="1800" b="1" spc="80" dirty="0">
                <a:solidFill>
                  <a:srgbClr val="1F1F1F"/>
                </a:solidFill>
                <a:effectLst/>
                <a:latin typeface="Calibri" panose="020F0502020204030204" pitchFamily="34" charset="0"/>
                <a:ea typeface="Times New Roman" panose="02020603050405020304" pitchFamily="18" charset="0"/>
              </a:rPr>
              <a:t>4.95 billion internet users around the world</a:t>
            </a:r>
            <a:r>
              <a:rPr lang="en-US" sz="1800" spc="80" dirty="0">
                <a:solidFill>
                  <a:srgbClr val="1F1F1F"/>
                </a:solidFill>
                <a:effectLst/>
                <a:latin typeface="Calibri" panose="020F0502020204030204" pitchFamily="34" charset="0"/>
                <a:ea typeface="Times New Roman" panose="02020603050405020304" pitchFamily="18" charset="0"/>
              </a:rPr>
              <a:t>. </a:t>
            </a:r>
            <a:r>
              <a:rPr lang="en-RO" sz="1800" spc="80" dirty="0">
                <a:solidFill>
                  <a:srgbClr val="1F1F1F"/>
                </a:solidFill>
                <a:effectLst/>
                <a:latin typeface="Calibri" panose="020F0502020204030204" pitchFamily="34" charset="0"/>
                <a:ea typeface="Times New Roman" panose="02020603050405020304" pitchFamily="18" charset="0"/>
              </a:rPr>
              <a:t>If we assume that each user produces an average of 1 megabyte of traffic per minute then the total traffic produced by end users in 1 minute would be approximately </a:t>
            </a:r>
            <a:r>
              <a:rPr lang="en-RO" sz="1800" b="1" spc="80" dirty="0">
                <a:solidFill>
                  <a:srgbClr val="1F1F1F"/>
                </a:solidFill>
                <a:effectLst/>
                <a:latin typeface="Calibri" panose="020F0502020204030204" pitchFamily="34" charset="0"/>
                <a:ea typeface="Times New Roman" panose="02020603050405020304" pitchFamily="18" charset="0"/>
              </a:rPr>
              <a:t>4.95 petabytes</a:t>
            </a:r>
            <a:endParaRPr lang="en-RO"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b="1"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Aft>
                <a:spcPts val="1800"/>
              </a:spcAft>
            </a:pPr>
            <a:r>
              <a:rPr lang="en-RO" sz="1800" spc="80" dirty="0">
                <a:solidFill>
                  <a:srgbClr val="1F1F1F"/>
                </a:solidFill>
                <a:effectLst/>
                <a:latin typeface="Calibri" panose="020F0502020204030204" pitchFamily="34" charset="0"/>
                <a:ea typeface="Times New Roman" panose="02020603050405020304" pitchFamily="18" charset="0"/>
              </a:rPr>
              <a:t>The global big data market size is estimated to be </a:t>
            </a:r>
            <a:r>
              <a:rPr lang="en-RO" sz="1800" b="1" spc="80" dirty="0">
                <a:solidFill>
                  <a:srgbClr val="1F1F1F"/>
                </a:solidFill>
                <a:effectLst/>
                <a:latin typeface="Calibri" panose="020F0502020204030204" pitchFamily="34" charset="0"/>
                <a:ea typeface="Times New Roman" panose="02020603050405020304" pitchFamily="18" charset="0"/>
              </a:rPr>
              <a:t>USD 307.52 billion in 2023</a:t>
            </a:r>
            <a:r>
              <a:rPr lang="en-RO" sz="1800" spc="80" dirty="0">
                <a:solidFill>
                  <a:srgbClr val="1F1F1F"/>
                </a:solidFill>
                <a:effectLst/>
                <a:latin typeface="Calibri" panose="020F0502020204030204" pitchFamily="34" charset="0"/>
                <a:ea typeface="Times New Roman" panose="02020603050405020304" pitchFamily="18" charset="0"/>
              </a:rPr>
              <a:t>. This is expected to grow during the forecast period of </a:t>
            </a:r>
            <a:r>
              <a:rPr lang="en-RO" sz="1800" b="1" spc="80" dirty="0">
                <a:solidFill>
                  <a:srgbClr val="1F1F1F"/>
                </a:solidFill>
                <a:effectLst/>
                <a:latin typeface="Calibri" panose="020F0502020204030204" pitchFamily="34" charset="0"/>
                <a:ea typeface="Times New Roman" panose="02020603050405020304" pitchFamily="18" charset="0"/>
              </a:rPr>
              <a:t>2023-2030, reaching USD 745.15</a:t>
            </a:r>
            <a:r>
              <a:rPr lang="en-RO" sz="1800" spc="80" dirty="0">
                <a:solidFill>
                  <a:srgbClr val="1F1F1F"/>
                </a:solidFill>
                <a:effectLst/>
                <a:latin typeface="Calibri" panose="020F0502020204030204" pitchFamily="34" charset="0"/>
                <a:ea typeface="Times New Roman" panose="02020603050405020304" pitchFamily="18" charset="0"/>
              </a:rPr>
              <a:t> billion by </a:t>
            </a:r>
            <a:r>
              <a:rPr lang="en-RO" sz="1800" b="1" spc="80" dirty="0">
                <a:solidFill>
                  <a:srgbClr val="1F1F1F"/>
                </a:solidFill>
                <a:effectLst/>
                <a:latin typeface="Calibri" panose="020F0502020204030204" pitchFamily="34" charset="0"/>
                <a:ea typeface="Times New Roman" panose="02020603050405020304" pitchFamily="18" charset="0"/>
              </a:rPr>
              <a:t>2030</a:t>
            </a:r>
            <a:r>
              <a:rPr lang="en-RO" sz="1800" spc="80" dirty="0">
                <a:solidFill>
                  <a:srgbClr val="1F1F1F"/>
                </a:solidFill>
                <a:effectLst/>
                <a:latin typeface="Calibri" panose="020F0502020204030204" pitchFamily="34" charset="0"/>
                <a:ea typeface="Times New Roman" panose="02020603050405020304" pitchFamily="18" charset="0"/>
              </a:rPr>
              <a:t>.</a:t>
            </a:r>
            <a:endParaRPr lang="en-RO" sz="1800" dirty="0">
              <a:effectLst/>
              <a:latin typeface="Times New Roman" panose="02020603050405020304" pitchFamily="18" charset="0"/>
              <a:ea typeface="Times New Roman" panose="02020603050405020304" pitchFamily="18" charset="0"/>
            </a:endParaRPr>
          </a:p>
          <a:p>
            <a:pPr>
              <a:lnSpc>
                <a:spcPct val="115000"/>
              </a:lnSpc>
              <a:spcBef>
                <a:spcPts val="1800"/>
              </a:spcBef>
              <a:spcAft>
                <a:spcPts val="1800"/>
              </a:spcAft>
            </a:pPr>
            <a:r>
              <a:rPr lang="en-RO" sz="1800" spc="80" dirty="0">
                <a:solidFill>
                  <a:srgbClr val="1F1F1F"/>
                </a:solidFill>
                <a:effectLst/>
                <a:latin typeface="Calibri" panose="020F0502020204030204" pitchFamily="34" charset="0"/>
                <a:ea typeface="Times New Roman" panose="02020603050405020304" pitchFamily="18" charset="0"/>
              </a:rPr>
              <a:t>The growth of the big data market is attributed to the </a:t>
            </a:r>
            <a:r>
              <a:rPr lang="en-RO" sz="1800" b="1" spc="80" dirty="0">
                <a:solidFill>
                  <a:srgbClr val="1F1F1F"/>
                </a:solidFill>
                <a:effectLst/>
                <a:latin typeface="Calibri" panose="020F0502020204030204" pitchFamily="34" charset="0"/>
                <a:ea typeface="Times New Roman" panose="02020603050405020304" pitchFamily="18" charset="0"/>
              </a:rPr>
              <a:t>increasing adoption of big data technologies by enterprises to improve their operational efficiency and decision-making.</a:t>
            </a:r>
            <a:r>
              <a:rPr lang="en-RO" sz="1800" spc="80" dirty="0">
                <a:solidFill>
                  <a:srgbClr val="1F1F1F"/>
                </a:solidFill>
                <a:effectLst/>
                <a:latin typeface="Calibri" panose="020F0502020204030204" pitchFamily="34" charset="0"/>
                <a:ea typeface="Times New Roman" panose="02020603050405020304" pitchFamily="18" charset="0"/>
              </a:rPr>
              <a:t> Big data technologies are being used in a wide range of industries, including, </a:t>
            </a:r>
            <a:r>
              <a:rPr lang="en-RO" sz="1800" b="1" spc="80" dirty="0">
                <a:solidFill>
                  <a:srgbClr val="1F1F1F"/>
                </a:solidFill>
                <a:effectLst/>
                <a:latin typeface="Calibri" panose="020F0502020204030204" pitchFamily="34" charset="0"/>
                <a:ea typeface="Times New Roman" panose="02020603050405020304" pitchFamily="18" charset="0"/>
              </a:rPr>
              <a:t>healthcare</a:t>
            </a:r>
            <a:r>
              <a:rPr lang="en-RO" sz="1800" spc="80" dirty="0">
                <a:solidFill>
                  <a:srgbClr val="1F1F1F"/>
                </a:solidFill>
                <a:effectLst/>
                <a:latin typeface="Calibri" panose="020F0502020204030204" pitchFamily="34" charset="0"/>
                <a:ea typeface="Times New Roman" panose="02020603050405020304" pitchFamily="18" charset="0"/>
              </a:rPr>
              <a:t>, </a:t>
            </a:r>
            <a:r>
              <a:rPr lang="en-RO" sz="1800" b="1" spc="80" dirty="0">
                <a:solidFill>
                  <a:srgbClr val="1F1F1F"/>
                </a:solidFill>
                <a:effectLst/>
                <a:latin typeface="Calibri" panose="020F0502020204030204" pitchFamily="34" charset="0"/>
                <a:ea typeface="Times New Roman" panose="02020603050405020304" pitchFamily="18" charset="0"/>
              </a:rPr>
              <a:t>retail</a:t>
            </a:r>
            <a:r>
              <a:rPr lang="en-RO" sz="1800" spc="80" dirty="0">
                <a:solidFill>
                  <a:srgbClr val="1F1F1F"/>
                </a:solidFill>
                <a:effectLst/>
                <a:latin typeface="Calibri" panose="020F0502020204030204" pitchFamily="34" charset="0"/>
                <a:ea typeface="Times New Roman" panose="02020603050405020304" pitchFamily="18" charset="0"/>
              </a:rPr>
              <a:t>, </a:t>
            </a:r>
            <a:r>
              <a:rPr lang="en-RO" sz="1800" b="1" spc="80" dirty="0">
                <a:solidFill>
                  <a:srgbClr val="1F1F1F"/>
                </a:solidFill>
                <a:effectLst/>
                <a:latin typeface="Calibri" panose="020F0502020204030204" pitchFamily="34" charset="0"/>
                <a:ea typeface="Times New Roman" panose="02020603050405020304" pitchFamily="18" charset="0"/>
              </a:rPr>
              <a:t>manufacturing</a:t>
            </a:r>
            <a:r>
              <a:rPr lang="en-RO" sz="1800" spc="80" dirty="0">
                <a:solidFill>
                  <a:srgbClr val="1F1F1F"/>
                </a:solidFill>
                <a:effectLst/>
                <a:latin typeface="Calibri" panose="020F0502020204030204" pitchFamily="34" charset="0"/>
                <a:ea typeface="Times New Roman" panose="02020603050405020304" pitchFamily="18" charset="0"/>
              </a:rPr>
              <a:t>, and others.</a:t>
            </a:r>
            <a:endParaRPr lang="en-RO" sz="1800" dirty="0">
              <a:effectLst/>
              <a:latin typeface="Times New Roman" panose="02020603050405020304" pitchFamily="18" charset="0"/>
              <a:ea typeface="Times New Roman" panose="02020603050405020304" pitchFamily="18" charset="0"/>
            </a:endParaRPr>
          </a:p>
          <a:p>
            <a:pPr>
              <a:lnSpc>
                <a:spcPct val="115000"/>
              </a:lnSpc>
              <a:spcBef>
                <a:spcPts val="1800"/>
              </a:spcBef>
              <a:spcAft>
                <a:spcPts val="1800"/>
              </a:spcAft>
            </a:pPr>
            <a:r>
              <a:rPr lang="en-RO" sz="1800" spc="80" dirty="0">
                <a:solidFill>
                  <a:srgbClr val="1F1F1F"/>
                </a:solidFill>
                <a:effectLst/>
                <a:latin typeface="Calibri" panose="020F0502020204030204" pitchFamily="34" charset="0"/>
                <a:ea typeface="Times New Roman" panose="02020603050405020304" pitchFamily="18" charset="0"/>
              </a:rPr>
              <a:t>Some of the </a:t>
            </a:r>
            <a:r>
              <a:rPr lang="en-RO" sz="1800" b="1" spc="80" dirty="0">
                <a:solidFill>
                  <a:srgbClr val="1F1F1F"/>
                </a:solidFill>
                <a:effectLst/>
                <a:latin typeface="Calibri" panose="020F0502020204030204" pitchFamily="34" charset="0"/>
                <a:ea typeface="Times New Roman" panose="02020603050405020304" pitchFamily="18" charset="0"/>
              </a:rPr>
              <a:t>key factors driving</a:t>
            </a:r>
            <a:r>
              <a:rPr lang="en-RO" sz="1800" spc="80" dirty="0">
                <a:solidFill>
                  <a:srgbClr val="1F1F1F"/>
                </a:solidFill>
                <a:effectLst/>
                <a:latin typeface="Calibri" panose="020F0502020204030204" pitchFamily="34" charset="0"/>
                <a:ea typeface="Times New Roman" panose="02020603050405020304" pitchFamily="18" charset="0"/>
              </a:rPr>
              <a:t> the </a:t>
            </a:r>
            <a:r>
              <a:rPr lang="en-RO" sz="1800" b="1" spc="80" dirty="0">
                <a:solidFill>
                  <a:srgbClr val="1F1F1F"/>
                </a:solidFill>
                <a:effectLst/>
                <a:latin typeface="Calibri" panose="020F0502020204030204" pitchFamily="34" charset="0"/>
                <a:ea typeface="Times New Roman" panose="02020603050405020304" pitchFamily="18" charset="0"/>
              </a:rPr>
              <a:t>growth of the big data market</a:t>
            </a:r>
            <a:r>
              <a:rPr lang="en-RO" sz="1800" spc="80" dirty="0">
                <a:solidFill>
                  <a:srgbClr val="1F1F1F"/>
                </a:solidFill>
                <a:effectLst/>
                <a:latin typeface="Calibri" panose="020F0502020204030204" pitchFamily="34" charset="0"/>
                <a:ea typeface="Times New Roman" panose="02020603050405020304" pitchFamily="18" charset="0"/>
              </a:rPr>
              <a:t> include:</a:t>
            </a:r>
            <a:endParaRPr lang="en-RO" sz="18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750"/>
              </a:spcAft>
              <a:buSzPts val="1000"/>
              <a:buFont typeface="Symbol" pitchFamily="2" charset="2"/>
              <a:buChar char=""/>
              <a:tabLst>
                <a:tab pos="457200" algn="l"/>
              </a:tabLst>
            </a:pPr>
            <a:r>
              <a:rPr lang="en-RO" sz="1800" b="1" spc="80" dirty="0">
                <a:solidFill>
                  <a:srgbClr val="1F1F1F"/>
                </a:solidFill>
                <a:effectLst/>
                <a:latin typeface="Calibri" panose="020F0502020204030204" pitchFamily="34" charset="0"/>
                <a:ea typeface="Times New Roman" panose="02020603050405020304" pitchFamily="18" charset="0"/>
              </a:rPr>
              <a:t>Increasing volume, velocity, and variety</a:t>
            </a:r>
            <a:r>
              <a:rPr lang="en-RO" sz="1800" spc="80" dirty="0">
                <a:solidFill>
                  <a:srgbClr val="1F1F1F"/>
                </a:solidFill>
                <a:effectLst/>
                <a:latin typeface="Calibri" panose="020F0502020204030204" pitchFamily="34" charset="0"/>
                <a:ea typeface="Times New Roman" panose="02020603050405020304" pitchFamily="18" charset="0"/>
              </a:rPr>
              <a:t> of data</a:t>
            </a:r>
            <a:endParaRPr lang="en-RO" sz="1800" dirty="0">
              <a:solidFill>
                <a:srgbClr val="1F1F1F"/>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750"/>
              </a:spcAft>
              <a:buSzPts val="1000"/>
              <a:buFont typeface="Symbol" pitchFamily="2" charset="2"/>
              <a:buChar char=""/>
              <a:tabLst>
                <a:tab pos="457200" algn="l"/>
              </a:tabLst>
            </a:pPr>
            <a:r>
              <a:rPr lang="en-RO" sz="1800" b="1" spc="80" dirty="0">
                <a:solidFill>
                  <a:srgbClr val="1F1F1F"/>
                </a:solidFill>
                <a:effectLst/>
                <a:latin typeface="Calibri" panose="020F0502020204030204" pitchFamily="34" charset="0"/>
                <a:ea typeface="Times New Roman" panose="02020603050405020304" pitchFamily="18" charset="0"/>
              </a:rPr>
              <a:t>Growing demand for big data analytics</a:t>
            </a:r>
            <a:r>
              <a:rPr lang="en-RO" sz="1800" spc="80" dirty="0">
                <a:solidFill>
                  <a:srgbClr val="1F1F1F"/>
                </a:solidFill>
                <a:effectLst/>
                <a:latin typeface="Calibri" panose="020F0502020204030204" pitchFamily="34" charset="0"/>
                <a:ea typeface="Times New Roman" panose="02020603050405020304" pitchFamily="18" charset="0"/>
              </a:rPr>
              <a:t> to extract insights from data</a:t>
            </a:r>
            <a:endParaRPr lang="en-RO" sz="1800" dirty="0">
              <a:solidFill>
                <a:srgbClr val="1F1F1F"/>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750"/>
              </a:spcAft>
              <a:buSzPts val="1000"/>
              <a:buFont typeface="Symbol" pitchFamily="2" charset="2"/>
              <a:buChar char=""/>
              <a:tabLst>
                <a:tab pos="457200" algn="l"/>
              </a:tabLst>
            </a:pPr>
            <a:r>
              <a:rPr lang="en-RO" sz="1800" b="1" spc="80" dirty="0">
                <a:solidFill>
                  <a:srgbClr val="1F1F1F"/>
                </a:solidFill>
                <a:effectLst/>
                <a:latin typeface="Calibri" panose="020F0502020204030204" pitchFamily="34" charset="0"/>
                <a:ea typeface="Times New Roman" panose="02020603050405020304" pitchFamily="18" charset="0"/>
              </a:rPr>
              <a:t>Rising adoption of cloud-based big data</a:t>
            </a:r>
            <a:r>
              <a:rPr lang="en-RO" sz="1800" spc="80" dirty="0">
                <a:solidFill>
                  <a:srgbClr val="1F1F1F"/>
                </a:solidFill>
                <a:effectLst/>
                <a:latin typeface="Calibri" panose="020F0502020204030204" pitchFamily="34" charset="0"/>
                <a:ea typeface="Times New Roman" panose="02020603050405020304" pitchFamily="18" charset="0"/>
              </a:rPr>
              <a:t> solutions</a:t>
            </a:r>
          </a:p>
          <a:p>
            <a:pPr marL="342900" marR="0" lvl="0" indent="-342900" algn="l" defTabSz="914400" rtl="0" eaLnBrk="1" fontAlgn="auto" latinLnBrk="0" hangingPunct="1">
              <a:lnSpc>
                <a:spcPct val="115000"/>
              </a:lnSpc>
              <a:spcBef>
                <a:spcPts val="0"/>
              </a:spcBef>
              <a:spcAft>
                <a:spcPts val="750"/>
              </a:spcAft>
              <a:buClr>
                <a:srgbClr val="000000"/>
              </a:buClr>
              <a:buSzPts val="1000"/>
              <a:buFont typeface="Symbol" pitchFamily="2" charset="2"/>
              <a:buChar char=""/>
              <a:tabLst>
                <a:tab pos="457200" algn="l"/>
              </a:tabLst>
              <a:defRPr/>
            </a:pPr>
            <a:r>
              <a:rPr lang="en-RO" sz="1800" b="1" spc="80" dirty="0">
                <a:solidFill>
                  <a:srgbClr val="1F1F1F"/>
                </a:solidFill>
                <a:effectLst/>
                <a:latin typeface="Calibri" panose="020F0502020204030204" pitchFamily="34" charset="0"/>
                <a:ea typeface="Times New Roman" panose="02020603050405020304" pitchFamily="18" charset="0"/>
              </a:rPr>
              <a:t>Government initiatives to promote the adoption of big data technologies</a:t>
            </a:r>
            <a:endParaRPr lang="en-RO" sz="1800" dirty="0">
              <a:solidFill>
                <a:srgbClr val="1F1F1F"/>
              </a:solidFill>
              <a:effectLst/>
              <a:latin typeface="Times New Roman" panose="02020603050405020304" pitchFamily="18" charset="0"/>
              <a:ea typeface="Times New Roman" panose="02020603050405020304" pitchFamily="18" charset="0"/>
            </a:endParaRPr>
          </a:p>
          <a:p>
            <a:pPr marL="342900" lvl="0" indent="-342900">
              <a:lnSpc>
                <a:spcPct val="115000"/>
              </a:lnSpc>
              <a:spcAft>
                <a:spcPts val="750"/>
              </a:spcAft>
              <a:buSzPts val="1000"/>
              <a:buFont typeface="Symbol" pitchFamily="2" charset="2"/>
              <a:buChar char=""/>
              <a:tabLst>
                <a:tab pos="457200" algn="l"/>
              </a:tabLst>
            </a:pPr>
            <a:endParaRPr lang="en-RO" sz="1800" dirty="0">
              <a:solidFill>
                <a:srgbClr val="1F1F1F"/>
              </a:solidFill>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03126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RO" sz="1800" spc="80" dirty="0">
                <a:solidFill>
                  <a:srgbClr val="1F1F1F"/>
                </a:solidFill>
                <a:effectLst/>
                <a:latin typeface="Calibri" panose="020F0502020204030204" pitchFamily="34" charset="0"/>
                <a:ea typeface="Times New Roman" panose="02020603050405020304" pitchFamily="18" charset="0"/>
              </a:rPr>
              <a:t>Big data is a collection of large and complex datasets that are difficult to process using traditional data processing methods. Big data can come from a variety of sources, such as social media, financial transactions, and sensor data.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RO" sz="1800" spc="80" dirty="0">
              <a:solidFill>
                <a:srgbClr val="1F1F1F"/>
              </a:solidFill>
              <a:effectLst/>
              <a:latin typeface="Calibri" panose="020F0502020204030204" pitchFamily="34"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RO" sz="1800" b="1" spc="80" dirty="0">
                <a:solidFill>
                  <a:srgbClr val="1F1F1F"/>
                </a:solidFill>
                <a:effectLst/>
                <a:latin typeface="Calibri" panose="020F0502020204030204" pitchFamily="34" charset="0"/>
                <a:ea typeface="Times New Roman" panose="02020603050405020304" pitchFamily="18" charset="0"/>
              </a:rPr>
              <a:t>Answer more questions more completely:</a:t>
            </a:r>
            <a:r>
              <a:rPr lang="en-RO" sz="1800" spc="80" dirty="0">
                <a:solidFill>
                  <a:srgbClr val="1F1F1F"/>
                </a:solidFill>
                <a:effectLst/>
                <a:latin typeface="Calibri" panose="020F0502020204030204" pitchFamily="34" charset="0"/>
                <a:ea typeface="Times New Roman" panose="02020603050405020304" pitchFamily="18" charset="0"/>
              </a:rPr>
              <a:t> Big data can help businesses to answer a </a:t>
            </a:r>
            <a:r>
              <a:rPr lang="en-RO" sz="1800" b="1" spc="80" dirty="0">
                <a:solidFill>
                  <a:srgbClr val="1F1F1F"/>
                </a:solidFill>
                <a:effectLst/>
                <a:latin typeface="Calibri" panose="020F0502020204030204" pitchFamily="34" charset="0"/>
                <a:ea typeface="Times New Roman" panose="02020603050405020304" pitchFamily="18" charset="0"/>
              </a:rPr>
              <a:t>wider range of questions more completely</a:t>
            </a:r>
            <a:r>
              <a:rPr lang="en-RO" sz="1800" spc="80" dirty="0">
                <a:solidFill>
                  <a:srgbClr val="1F1F1F"/>
                </a:solidFill>
                <a:effectLst/>
                <a:latin typeface="Calibri" panose="020F0502020204030204" pitchFamily="34" charset="0"/>
                <a:ea typeface="Times New Roman" panose="02020603050405020304" pitchFamily="18" charset="0"/>
              </a:rPr>
              <a:t>. For example, a </a:t>
            </a:r>
            <a:r>
              <a:rPr lang="en-RO" sz="1800" b="1" spc="80" dirty="0">
                <a:solidFill>
                  <a:srgbClr val="1F1F1F"/>
                </a:solidFill>
                <a:effectLst/>
                <a:latin typeface="Calibri" panose="020F0502020204030204" pitchFamily="34" charset="0"/>
                <a:ea typeface="Times New Roman" panose="02020603050405020304" pitchFamily="18" charset="0"/>
              </a:rPr>
              <a:t>retailer</a:t>
            </a:r>
            <a:r>
              <a:rPr lang="en-RO" sz="1800" spc="80" dirty="0">
                <a:solidFill>
                  <a:srgbClr val="1F1F1F"/>
                </a:solidFill>
                <a:effectLst/>
                <a:latin typeface="Calibri" panose="020F0502020204030204" pitchFamily="34" charset="0"/>
                <a:ea typeface="Times New Roman" panose="02020603050405020304" pitchFamily="18" charset="0"/>
              </a:rPr>
              <a:t> might </a:t>
            </a:r>
            <a:r>
              <a:rPr lang="en-RO" sz="1800" b="1" spc="80" dirty="0">
                <a:solidFill>
                  <a:srgbClr val="1F1F1F"/>
                </a:solidFill>
                <a:effectLst/>
                <a:latin typeface="Calibri" panose="020F0502020204030204" pitchFamily="34" charset="0"/>
                <a:ea typeface="Times New Roman" panose="02020603050405020304" pitchFamily="18" charset="0"/>
              </a:rPr>
              <a:t>use big data to analyze customer purchase history</a:t>
            </a:r>
            <a:r>
              <a:rPr lang="en-RO" sz="1800" spc="80" dirty="0">
                <a:solidFill>
                  <a:srgbClr val="1F1F1F"/>
                </a:solidFill>
                <a:effectLst/>
                <a:latin typeface="Calibri" panose="020F0502020204030204" pitchFamily="34" charset="0"/>
                <a:ea typeface="Times New Roman" panose="02020603050405020304" pitchFamily="18" charset="0"/>
              </a:rPr>
              <a:t> and </a:t>
            </a:r>
            <a:r>
              <a:rPr lang="en-RO" sz="1800" b="1" spc="80" dirty="0">
                <a:solidFill>
                  <a:srgbClr val="1F1F1F"/>
                </a:solidFill>
                <a:effectLst/>
                <a:latin typeface="Calibri" panose="020F0502020204030204" pitchFamily="34" charset="0"/>
                <a:ea typeface="Times New Roman" panose="02020603050405020304" pitchFamily="18" charset="0"/>
              </a:rPr>
              <a:t>identify trends</a:t>
            </a:r>
            <a:r>
              <a:rPr lang="en-RO" sz="1800" spc="80" dirty="0">
                <a:solidFill>
                  <a:srgbClr val="1F1F1F"/>
                </a:solidFill>
                <a:effectLst/>
                <a:latin typeface="Calibri" panose="020F0502020204030204" pitchFamily="34" charset="0"/>
                <a:ea typeface="Times New Roman" panose="02020603050405020304" pitchFamily="18" charset="0"/>
              </a:rPr>
              <a:t>. This information can then be used to develop more targeted marketing campaigns.</a:t>
            </a:r>
            <a:endParaRPr lang="en-RO" sz="1800" dirty="0">
              <a:solidFill>
                <a:srgbClr val="1F1F1F"/>
              </a:solidFill>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RO" dirty="0"/>
          </a:p>
        </p:txBody>
      </p:sp>
    </p:spTree>
    <p:extLst>
      <p:ext uri="{BB962C8B-B14F-4D97-AF65-F5344CB8AC3E}">
        <p14:creationId xmlns:p14="http://schemas.microsoft.com/office/powerpoint/2010/main" val="603790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RO" sz="1800" b="1" spc="80" dirty="0">
                <a:solidFill>
                  <a:srgbClr val="1F1F1F"/>
                </a:solidFill>
                <a:effectLst/>
                <a:latin typeface="Calibri" panose="020F0502020204030204" pitchFamily="34" charset="0"/>
                <a:ea typeface="Times New Roman" panose="02020603050405020304" pitchFamily="18" charset="0"/>
              </a:rPr>
              <a:t>Improve operational efficiency:</a:t>
            </a:r>
            <a:r>
              <a:rPr lang="en-RO" sz="1800" spc="80" dirty="0">
                <a:solidFill>
                  <a:srgbClr val="1F1F1F"/>
                </a:solidFill>
                <a:effectLst/>
                <a:latin typeface="Calibri" panose="020F0502020204030204" pitchFamily="34" charset="0"/>
                <a:ea typeface="Times New Roman" panose="02020603050405020304" pitchFamily="18" charset="0"/>
              </a:rPr>
              <a:t> Big data can </a:t>
            </a:r>
            <a:r>
              <a:rPr lang="en-RO" sz="1800" b="1" spc="80" dirty="0">
                <a:solidFill>
                  <a:srgbClr val="1F1F1F"/>
                </a:solidFill>
                <a:effectLst/>
                <a:latin typeface="Calibri" panose="020F0502020204030204" pitchFamily="34" charset="0"/>
                <a:ea typeface="Times New Roman" panose="02020603050405020304" pitchFamily="18" charset="0"/>
              </a:rPr>
              <a:t>help businesses to improve their operational efficiency</a:t>
            </a:r>
            <a:r>
              <a:rPr lang="en-RO" sz="1800" spc="80" dirty="0">
                <a:solidFill>
                  <a:srgbClr val="1F1F1F"/>
                </a:solidFill>
                <a:effectLst/>
                <a:latin typeface="Calibri" panose="020F0502020204030204" pitchFamily="34" charset="0"/>
                <a:ea typeface="Times New Roman" panose="02020603050405020304" pitchFamily="18" charset="0"/>
              </a:rPr>
              <a:t>. For example, </a:t>
            </a:r>
            <a:r>
              <a:rPr lang="en-RO" sz="1800" b="1" spc="80" dirty="0">
                <a:solidFill>
                  <a:srgbClr val="1F1F1F"/>
                </a:solidFill>
                <a:effectLst/>
                <a:latin typeface="Calibri" panose="020F0502020204030204" pitchFamily="34" charset="0"/>
                <a:ea typeface="Times New Roman" panose="02020603050405020304" pitchFamily="18" charset="0"/>
              </a:rPr>
              <a:t>a manufacturing company</a:t>
            </a:r>
            <a:r>
              <a:rPr lang="en-RO" sz="1800" spc="80" dirty="0">
                <a:solidFill>
                  <a:srgbClr val="1F1F1F"/>
                </a:solidFill>
                <a:effectLst/>
                <a:latin typeface="Calibri" panose="020F0502020204030204" pitchFamily="34" charset="0"/>
                <a:ea typeface="Times New Roman" panose="02020603050405020304" pitchFamily="18" charset="0"/>
              </a:rPr>
              <a:t> might </a:t>
            </a:r>
            <a:r>
              <a:rPr lang="en-RO" sz="1800" b="1" spc="80" dirty="0">
                <a:solidFill>
                  <a:srgbClr val="1F1F1F"/>
                </a:solidFill>
                <a:effectLst/>
                <a:latin typeface="Calibri" panose="020F0502020204030204" pitchFamily="34" charset="0"/>
                <a:ea typeface="Times New Roman" panose="02020603050405020304" pitchFamily="18" charset="0"/>
              </a:rPr>
              <a:t>use big data to identify areas where production processes can be streamlined</a:t>
            </a:r>
            <a:r>
              <a:rPr lang="en-RO" sz="1800" spc="80" dirty="0">
                <a:solidFill>
                  <a:srgbClr val="1F1F1F"/>
                </a:solidFill>
                <a:effectLst/>
                <a:latin typeface="Calibri" panose="020F0502020204030204" pitchFamily="34" charset="0"/>
                <a:ea typeface="Times New Roman" panose="02020603050405020304" pitchFamily="18" charset="0"/>
              </a:rPr>
              <a:t>. This can lead to reduced costs and increased productivity.</a:t>
            </a:r>
            <a:endParaRPr lang="en-RO" sz="1800" dirty="0">
              <a:solidFill>
                <a:srgbClr val="1F1F1F"/>
              </a:solidFill>
              <a:effectLst/>
              <a:latin typeface="Times New Roman" panose="02020603050405020304" pitchFamily="18" charset="0"/>
              <a:ea typeface="Times New Roman" panose="02020603050405020304" pitchFamily="18" charset="0"/>
            </a:endParaRPr>
          </a:p>
          <a:p>
            <a:endParaRPr lang="en-RO" dirty="0"/>
          </a:p>
        </p:txBody>
      </p:sp>
    </p:spTree>
    <p:extLst>
      <p:ext uri="{BB962C8B-B14F-4D97-AF65-F5344CB8AC3E}">
        <p14:creationId xmlns:p14="http://schemas.microsoft.com/office/powerpoint/2010/main" val="368297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15000"/>
              </a:lnSpc>
              <a:spcAft>
                <a:spcPts val="750"/>
              </a:spcAft>
              <a:buSzPts val="1000"/>
              <a:buFont typeface="Symbol" pitchFamily="2" charset="2"/>
              <a:buChar char=""/>
              <a:tabLst>
                <a:tab pos="457200" algn="l"/>
              </a:tabLst>
            </a:pPr>
            <a:r>
              <a:rPr lang="en-RO" sz="1800" b="1" spc="80" dirty="0">
                <a:solidFill>
                  <a:srgbClr val="1F1F1F"/>
                </a:solidFill>
                <a:effectLst/>
                <a:latin typeface="Calibri" panose="020F0502020204030204" pitchFamily="34" charset="0"/>
                <a:ea typeface="Times New Roman" panose="02020603050405020304" pitchFamily="18" charset="0"/>
              </a:rPr>
              <a:t>Make better decisions:</a:t>
            </a:r>
            <a:r>
              <a:rPr lang="en-RO" sz="1800" spc="80" dirty="0">
                <a:solidFill>
                  <a:srgbClr val="1F1F1F"/>
                </a:solidFill>
                <a:effectLst/>
                <a:latin typeface="Calibri" panose="020F0502020204030204" pitchFamily="34" charset="0"/>
                <a:ea typeface="Times New Roman" panose="02020603050405020304" pitchFamily="18" charset="0"/>
              </a:rPr>
              <a:t> Big data can help businesses to make better decisions. For example, </a:t>
            </a:r>
            <a:r>
              <a:rPr lang="en-RO" sz="1800" b="1" spc="80" dirty="0">
                <a:solidFill>
                  <a:srgbClr val="1F1F1F"/>
                </a:solidFill>
                <a:effectLst/>
                <a:latin typeface="Calibri" panose="020F0502020204030204" pitchFamily="34" charset="0"/>
                <a:ea typeface="Times New Roman" panose="02020603050405020304" pitchFamily="18" charset="0"/>
              </a:rPr>
              <a:t>a bank might use big data to assess the risk of lending money to a particular customer</a:t>
            </a:r>
            <a:r>
              <a:rPr lang="en-RO" sz="1800" spc="80" dirty="0">
                <a:solidFill>
                  <a:srgbClr val="1F1F1F"/>
                </a:solidFill>
                <a:effectLst/>
                <a:latin typeface="Calibri" panose="020F0502020204030204" pitchFamily="34" charset="0"/>
                <a:ea typeface="Times New Roman" panose="02020603050405020304" pitchFamily="18" charset="0"/>
              </a:rPr>
              <a:t>. This can help the bank to reduce its risk of losses.</a:t>
            </a:r>
            <a:endParaRPr lang="en-RO" sz="1800" dirty="0">
              <a:solidFill>
                <a:srgbClr val="1F1F1F"/>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46460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b="1" spc="80" dirty="0" err="1">
                <a:solidFill>
                  <a:srgbClr val="1F1F1F"/>
                </a:solidFill>
                <a:effectLst/>
                <a:latin typeface="Calibri" panose="020F0502020204030204" pitchFamily="34" charset="0"/>
                <a:ea typeface="Times New Roman" panose="02020603050405020304" pitchFamily="18" charset="0"/>
              </a:rPr>
              <a:t>lNew</a:t>
            </a:r>
            <a:r>
              <a:rPr lang="en-US" sz="1800" b="1" spc="80" dirty="0">
                <a:solidFill>
                  <a:srgbClr val="1F1F1F"/>
                </a:solidFill>
                <a:effectLst/>
                <a:latin typeface="Calibri" panose="020F0502020204030204" pitchFamily="34" charset="0"/>
                <a:ea typeface="Times New Roman" panose="02020603050405020304" pitchFamily="18" charset="0"/>
              </a:rPr>
              <a:t> </a:t>
            </a:r>
            <a:r>
              <a:rPr lang="en-US" sz="1800" b="1" spc="80" dirty="0" err="1">
                <a:solidFill>
                  <a:srgbClr val="1F1F1F"/>
                </a:solidFill>
                <a:effectLst/>
                <a:latin typeface="Calibri" panose="020F0502020204030204" pitchFamily="34" charset="0"/>
                <a:ea typeface="Times New Roman" panose="02020603050405020304" pitchFamily="18" charset="0"/>
              </a:rPr>
              <a:t>emploees</a:t>
            </a:r>
            <a:r>
              <a:rPr lang="en-RO" sz="1800" spc="80" dirty="0">
                <a:solidFill>
                  <a:srgbClr val="1F1F1F"/>
                </a:solidFill>
                <a:effectLst/>
                <a:latin typeface="Calibri" panose="020F0502020204030204" pitchFamily="34" charset="0"/>
                <a:ea typeface="Times New Roman" panose="02020603050405020304" pitchFamily="18" charset="0"/>
              </a:rPr>
              <a:t>:</a:t>
            </a:r>
            <a:r>
              <a:rPr lang="en-US" sz="1800" spc="80" dirty="0">
                <a:solidFill>
                  <a:srgbClr val="1F1F1F"/>
                </a:solidFill>
                <a:effectLst/>
                <a:latin typeface="Calibri" panose="020F0502020204030204" pitchFamily="34" charset="0"/>
                <a:ea typeface="Times New Roman" panose="02020603050405020304" pitchFamily="18" charset="0"/>
              </a:rPr>
              <a:t> </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spc="80" dirty="0">
                <a:solidFill>
                  <a:srgbClr val="1F1F1F"/>
                </a:solidFill>
                <a:effectLst/>
                <a:latin typeface="Calibri" panose="020F0502020204030204" pitchFamily="34" charset="0"/>
                <a:ea typeface="Times New Roman" panose="02020603050405020304" pitchFamily="18" charset="0"/>
              </a:rPr>
              <a:t>data scientists (develo</a:t>
            </a:r>
            <a:r>
              <a:rPr lang="en-US" sz="1800" i="1" spc="80" dirty="0">
                <a:solidFill>
                  <a:srgbClr val="1F1F1F"/>
                </a:solidFill>
                <a:effectLst/>
                <a:latin typeface="Calibri" panose="020F0502020204030204" pitchFamily="34" charset="0"/>
                <a:ea typeface="Times New Roman" panose="02020603050405020304" pitchFamily="18" charset="0"/>
              </a:rPr>
              <a:t>p</a:t>
            </a:r>
            <a:r>
              <a:rPr lang="en-US" sz="1800" b="1" i="0" spc="80" dirty="0">
                <a:solidFill>
                  <a:srgbClr val="1F1F1F"/>
                </a:solidFill>
                <a:effectLst/>
                <a:latin typeface="Calibri" panose="020F0502020204030204" pitchFamily="34" charset="0"/>
                <a:ea typeface="Times New Roman" panose="02020603050405020304" pitchFamily="18" charset="0"/>
              </a:rPr>
              <a:t>, test and deploy new models</a:t>
            </a:r>
            <a:r>
              <a:rPr lang="en-US" sz="1800" spc="80" dirty="0">
                <a:solidFill>
                  <a:srgbClr val="1F1F1F"/>
                </a:solidFill>
                <a:effectLst/>
                <a:latin typeface="Calibri" panose="020F0502020204030204" pitchFamily="34" charset="0"/>
                <a:ea typeface="Times New Roman" panose="02020603050405020304" pitchFamily="18" charset="0"/>
              </a:rPr>
              <a:t>), </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spc="80" dirty="0">
                <a:solidFill>
                  <a:srgbClr val="1F1F1F"/>
                </a:solidFill>
                <a:effectLst/>
                <a:latin typeface="Calibri" panose="020F0502020204030204" pitchFamily="34" charset="0"/>
                <a:ea typeface="Times New Roman" panose="02020603050405020304" pitchFamily="18" charset="0"/>
              </a:rPr>
              <a:t>data ops (handle the infrastructure and configs) </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spc="80" dirty="0">
                <a:solidFill>
                  <a:srgbClr val="1F1F1F"/>
                </a:solidFill>
                <a:effectLst/>
                <a:latin typeface="Calibri" panose="020F0502020204030204" pitchFamily="34" charset="0"/>
                <a:ea typeface="Times New Roman" panose="02020603050405020304" pitchFamily="18" charset="0"/>
              </a:rPr>
              <a:t>Data architects (THE MATRIX A</a:t>
            </a:r>
            <a:r>
              <a:rPr lang="en-US" sz="1800" i="1" spc="80" dirty="0">
                <a:solidFill>
                  <a:srgbClr val="1F1F1F"/>
                </a:solidFill>
                <a:effectLst/>
                <a:latin typeface="Calibri" panose="020F0502020204030204" pitchFamily="34" charset="0"/>
                <a:ea typeface="Times New Roman" panose="02020603050405020304" pitchFamily="18" charset="0"/>
              </a:rPr>
              <a:t>rchitect – </a:t>
            </a:r>
            <a:r>
              <a:rPr lang="en-US" sz="1800" i="1" spc="80" dirty="0" err="1">
                <a:solidFill>
                  <a:srgbClr val="1F1F1F"/>
                </a:solidFill>
                <a:effectLst/>
                <a:latin typeface="Calibri" panose="020F0502020204030204" pitchFamily="34" charset="0"/>
                <a:ea typeface="Times New Roman" panose="02020603050405020304" pitchFamily="18" charset="0"/>
              </a:rPr>
              <a:t>hande</a:t>
            </a:r>
            <a:r>
              <a:rPr lang="en-US" sz="1800" i="1" spc="80" dirty="0">
                <a:solidFill>
                  <a:srgbClr val="1F1F1F"/>
                </a:solidFill>
                <a:effectLst/>
                <a:latin typeface="Calibri" panose="020F0502020204030204" pitchFamily="34" charset="0"/>
                <a:ea typeface="Times New Roman" panose="02020603050405020304" pitchFamily="18" charset="0"/>
              </a:rPr>
              <a:t> model, data pipelines </a:t>
            </a:r>
            <a:r>
              <a:rPr lang="en-US" sz="1800" i="1" spc="80" dirty="0" err="1">
                <a:solidFill>
                  <a:srgbClr val="1F1F1F"/>
                </a:solidFill>
                <a:effectLst/>
                <a:latin typeface="Calibri" panose="020F0502020204030204" pitchFamily="34" charset="0"/>
                <a:ea typeface="Times New Roman" panose="02020603050405020304" pitchFamily="18" charset="0"/>
              </a:rPr>
              <a:t>arhitectures</a:t>
            </a:r>
            <a:r>
              <a:rPr lang="en-US" sz="1800" spc="80" dirty="0">
                <a:solidFill>
                  <a:srgbClr val="1F1F1F"/>
                </a:solidFill>
                <a:effectLst/>
                <a:latin typeface="Calibri" panose="020F0502020204030204" pitchFamily="34" charset="0"/>
                <a:ea typeface="Times New Roman" panose="02020603050405020304" pitchFamily="18" charset="0"/>
              </a:rPr>
              <a:t>)</a:t>
            </a:r>
            <a:endParaRPr lang="en-RO" sz="1800" dirty="0">
              <a:solidFill>
                <a:srgbClr val="1F1F1F"/>
              </a:solidFill>
              <a:effectLst/>
              <a:latin typeface="Times New Roman" panose="02020603050405020304" pitchFamily="18" charset="0"/>
              <a:ea typeface="Times New Roman" panose="02020603050405020304" pitchFamily="18" charset="0"/>
            </a:endParaRPr>
          </a:p>
          <a:p>
            <a:endParaRPr lang="en-RO" dirty="0"/>
          </a:p>
        </p:txBody>
      </p:sp>
    </p:spTree>
    <p:extLst>
      <p:ext uri="{BB962C8B-B14F-4D97-AF65-F5344CB8AC3E}">
        <p14:creationId xmlns:p14="http://schemas.microsoft.com/office/powerpoint/2010/main" val="277612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d61b76370e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d61b76370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851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RO" sz="1800" b="1" spc="80" dirty="0">
                <a:solidFill>
                  <a:srgbClr val="1F1F1F"/>
                </a:solidFill>
                <a:effectLst/>
                <a:latin typeface="Calibri" panose="020F0502020204030204" pitchFamily="34" charset="0"/>
                <a:ea typeface="Times New Roman" panose="02020603050405020304" pitchFamily="18" charset="0"/>
              </a:rPr>
              <a:t>Develop new products and services:</a:t>
            </a:r>
            <a:r>
              <a:rPr lang="en-RO" sz="1800" spc="80" dirty="0">
                <a:solidFill>
                  <a:srgbClr val="1F1F1F"/>
                </a:solidFill>
                <a:effectLst/>
                <a:latin typeface="Calibri" panose="020F0502020204030204" pitchFamily="34" charset="0"/>
                <a:ea typeface="Times New Roman" panose="02020603050405020304" pitchFamily="18" charset="0"/>
              </a:rPr>
              <a:t> Big data can help businesses to develop new products and services. For example, </a:t>
            </a:r>
            <a:r>
              <a:rPr lang="en-RO" sz="1800" b="1" spc="80" dirty="0">
                <a:solidFill>
                  <a:srgbClr val="1F1F1F"/>
                </a:solidFill>
                <a:effectLst/>
                <a:latin typeface="Calibri" panose="020F0502020204030204" pitchFamily="34" charset="0"/>
                <a:ea typeface="Times New Roman" panose="02020603050405020304" pitchFamily="18" charset="0"/>
              </a:rPr>
              <a:t>a technology company might use big data to identify new features that would be popular with its users</a:t>
            </a:r>
            <a:r>
              <a:rPr lang="en-RO" sz="1800" spc="80" dirty="0">
                <a:solidFill>
                  <a:srgbClr val="1F1F1F"/>
                </a:solidFill>
                <a:effectLst/>
                <a:latin typeface="Calibri" panose="020F0502020204030204" pitchFamily="34" charset="0"/>
                <a:ea typeface="Times New Roman" panose="02020603050405020304" pitchFamily="18" charset="0"/>
              </a:rPr>
              <a:t>. This can help the company to stay ahead of the competition.</a:t>
            </a:r>
            <a:endParaRPr lang="en-RO" sz="1800" dirty="0">
              <a:solidFill>
                <a:srgbClr val="1F1F1F"/>
              </a:solidFill>
              <a:effectLst/>
              <a:latin typeface="Times New Roman" panose="02020603050405020304" pitchFamily="18" charset="0"/>
              <a:ea typeface="Times New Roman" panose="02020603050405020304" pitchFamily="18" charset="0"/>
            </a:endParaRPr>
          </a:p>
          <a:p>
            <a:endParaRPr lang="en-RO" dirty="0"/>
          </a:p>
        </p:txBody>
      </p:sp>
    </p:spTree>
    <p:extLst>
      <p:ext uri="{BB962C8B-B14F-4D97-AF65-F5344CB8AC3E}">
        <p14:creationId xmlns:p14="http://schemas.microsoft.com/office/powerpoint/2010/main" val="2825808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RO" sz="1800" b="1" spc="80" dirty="0">
                <a:solidFill>
                  <a:srgbClr val="1F1F1F"/>
                </a:solidFill>
                <a:effectLst/>
                <a:latin typeface="Calibri" panose="020F0502020204030204" pitchFamily="34" charset="0"/>
                <a:ea typeface="Times New Roman" panose="02020603050405020304" pitchFamily="18" charset="0"/>
              </a:rPr>
              <a:t>Data visualization is the graphical representation of data</a:t>
            </a:r>
            <a:r>
              <a:rPr lang="en-RO" sz="1800" spc="80" dirty="0">
                <a:solidFill>
                  <a:srgbClr val="1F1F1F"/>
                </a:solidFill>
                <a:effectLst/>
                <a:latin typeface="Calibri" panose="020F0502020204030204" pitchFamily="34" charset="0"/>
                <a:ea typeface="Times New Roman" panose="02020603050405020304" pitchFamily="18" charset="0"/>
              </a:rPr>
              <a:t>. It is used to </a:t>
            </a:r>
            <a:r>
              <a:rPr lang="en-RO" sz="1800" b="1" spc="80" dirty="0">
                <a:solidFill>
                  <a:srgbClr val="1F1F1F"/>
                </a:solidFill>
                <a:effectLst/>
                <a:latin typeface="Calibri" panose="020F0502020204030204" pitchFamily="34" charset="0"/>
                <a:ea typeface="Times New Roman" panose="02020603050405020304" pitchFamily="18" charset="0"/>
              </a:rPr>
              <a:t>communicate complex information in a clear and concise way</a:t>
            </a:r>
            <a:r>
              <a:rPr lang="en-RO" sz="1800" spc="80" dirty="0">
                <a:solidFill>
                  <a:srgbClr val="1F1F1F"/>
                </a:solidFill>
                <a:effectLst/>
                <a:latin typeface="Calibri" panose="020F0502020204030204" pitchFamily="34" charset="0"/>
                <a:ea typeface="Times New Roman" panose="02020603050405020304" pitchFamily="18" charset="0"/>
              </a:rPr>
              <a:t>. </a:t>
            </a:r>
            <a:r>
              <a:rPr lang="en-RO" sz="1800" b="1" spc="80" dirty="0">
                <a:solidFill>
                  <a:srgbClr val="1F1F1F"/>
                </a:solidFill>
                <a:effectLst/>
                <a:latin typeface="Calibri" panose="020F0502020204030204" pitchFamily="34" charset="0"/>
                <a:ea typeface="Times New Roman" panose="02020603050405020304" pitchFamily="18" charset="0"/>
              </a:rPr>
              <a:t>Data visualization can help to identify trends, patterns, and relationships in data that would be difficult to see using traditional data analysis methods</a:t>
            </a:r>
            <a:r>
              <a:rPr lang="en-RO" sz="1800" spc="80" dirty="0">
                <a:solidFill>
                  <a:srgbClr val="1F1F1F"/>
                </a:solidFill>
                <a:effectLst/>
                <a:latin typeface="Calibri" panose="020F0502020204030204" pitchFamily="34" charset="0"/>
                <a:ea typeface="Times New Roman" panose="02020603050405020304" pitchFamily="18" charset="0"/>
              </a:rPr>
              <a:t>.</a:t>
            </a:r>
            <a:endParaRPr lang="en-RO"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87983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1158606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797506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1065442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3752842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RO" sz="1800" b="1" spc="80" dirty="0">
                <a:solidFill>
                  <a:srgbClr val="1F1F1F"/>
                </a:solidFill>
                <a:effectLst/>
                <a:latin typeface="Calibri" panose="020F0502020204030204" pitchFamily="34" charset="0"/>
                <a:ea typeface="Times New Roman" panose="02020603050405020304" pitchFamily="18" charset="0"/>
              </a:rPr>
              <a:t>Improved understanding of data:</a:t>
            </a:r>
            <a:r>
              <a:rPr lang="en-RO" sz="1800" spc="80" dirty="0">
                <a:solidFill>
                  <a:srgbClr val="1F1F1F"/>
                </a:solidFill>
                <a:effectLst/>
                <a:latin typeface="Calibri" panose="020F0502020204030204" pitchFamily="34" charset="0"/>
                <a:ea typeface="Times New Roman" panose="02020603050405020304" pitchFamily="18" charset="0"/>
              </a:rPr>
              <a:t> Data visualization can help people to </a:t>
            </a:r>
            <a:r>
              <a:rPr lang="en-RO" sz="1800" b="1" spc="80" dirty="0">
                <a:solidFill>
                  <a:srgbClr val="1F1F1F"/>
                </a:solidFill>
                <a:effectLst/>
                <a:latin typeface="Calibri" panose="020F0502020204030204" pitchFamily="34" charset="0"/>
                <a:ea typeface="Times New Roman" panose="02020603050405020304" pitchFamily="18" charset="0"/>
              </a:rPr>
              <a:t>better understand data by presenting it in a visual format</a:t>
            </a:r>
            <a:r>
              <a:rPr lang="en-RO" sz="1800" spc="80" dirty="0">
                <a:solidFill>
                  <a:srgbClr val="1F1F1F"/>
                </a:solidFill>
                <a:effectLst/>
                <a:latin typeface="Calibri" panose="020F0502020204030204" pitchFamily="34" charset="0"/>
                <a:ea typeface="Times New Roman" panose="02020603050405020304" pitchFamily="18" charset="0"/>
              </a:rPr>
              <a:t>. </a:t>
            </a:r>
            <a:r>
              <a:rPr lang="en-RO" sz="1800" b="1" spc="80" dirty="0">
                <a:solidFill>
                  <a:srgbClr val="1F1F1F"/>
                </a:solidFill>
                <a:effectLst/>
                <a:latin typeface="Calibri" panose="020F0502020204030204" pitchFamily="34" charset="0"/>
                <a:ea typeface="Times New Roman" panose="02020603050405020304" pitchFamily="18" charset="0"/>
              </a:rPr>
              <a:t>Visuals can be more engaging and easier to remember than text or numbers</a:t>
            </a:r>
            <a:r>
              <a:rPr lang="en-RO" sz="1800" spc="80" dirty="0">
                <a:solidFill>
                  <a:srgbClr val="1F1F1F"/>
                </a:solidFill>
                <a:effectLst/>
                <a:latin typeface="Calibri" panose="020F0502020204030204" pitchFamily="34" charset="0"/>
                <a:ea typeface="Times New Roman" panose="02020603050405020304" pitchFamily="18" charset="0"/>
              </a:rPr>
              <a:t>.</a:t>
            </a:r>
            <a:endParaRPr lang="en-RO" sz="1800" dirty="0">
              <a:solidFill>
                <a:srgbClr val="1F1F1F"/>
              </a:solidFill>
              <a:effectLst/>
              <a:latin typeface="Times New Roman" panose="02020603050405020304" pitchFamily="18" charset="0"/>
              <a:ea typeface="Times New Roman" panose="02020603050405020304" pitchFamily="18" charset="0"/>
            </a:endParaRPr>
          </a:p>
          <a:p>
            <a:endParaRPr lang="en-RO" dirty="0"/>
          </a:p>
        </p:txBody>
      </p:sp>
    </p:spTree>
    <p:extLst>
      <p:ext uri="{BB962C8B-B14F-4D97-AF65-F5344CB8AC3E}">
        <p14:creationId xmlns:p14="http://schemas.microsoft.com/office/powerpoint/2010/main" val="3028088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RO" sz="1800" b="1" spc="80" dirty="0">
                <a:solidFill>
                  <a:srgbClr val="1F1F1F"/>
                </a:solidFill>
                <a:effectLst/>
                <a:latin typeface="Calibri" panose="020F0502020204030204" pitchFamily="34" charset="0"/>
                <a:ea typeface="Times New Roman" panose="02020603050405020304" pitchFamily="18" charset="0"/>
              </a:rPr>
              <a:t>More effective communication:</a:t>
            </a:r>
            <a:r>
              <a:rPr lang="en-RO" sz="1800" spc="80" dirty="0">
                <a:solidFill>
                  <a:srgbClr val="1F1F1F"/>
                </a:solidFill>
                <a:effectLst/>
                <a:latin typeface="Calibri" panose="020F0502020204030204" pitchFamily="34" charset="0"/>
                <a:ea typeface="Times New Roman" panose="02020603050405020304" pitchFamily="18" charset="0"/>
              </a:rPr>
              <a:t> Data visualization </a:t>
            </a:r>
            <a:r>
              <a:rPr lang="en-RO" sz="1800" b="1" spc="80" dirty="0">
                <a:solidFill>
                  <a:srgbClr val="1F1F1F"/>
                </a:solidFill>
                <a:effectLst/>
                <a:latin typeface="Calibri" panose="020F0502020204030204" pitchFamily="34" charset="0"/>
                <a:ea typeface="Times New Roman" panose="02020603050405020304" pitchFamily="18" charset="0"/>
              </a:rPr>
              <a:t>can help to communicate complex information in a clear and concise way</a:t>
            </a:r>
            <a:r>
              <a:rPr lang="en-RO" sz="1800" spc="80" dirty="0">
                <a:solidFill>
                  <a:srgbClr val="1F1F1F"/>
                </a:solidFill>
                <a:effectLst/>
                <a:latin typeface="Calibri" panose="020F0502020204030204" pitchFamily="34" charset="0"/>
                <a:ea typeface="Times New Roman" panose="02020603050405020304" pitchFamily="18" charset="0"/>
              </a:rPr>
              <a:t>. This can be useful for communicating information to a variety of audiences, including both technical and non-technical audiences.</a:t>
            </a:r>
            <a:endParaRPr lang="en-RO" sz="1800" dirty="0">
              <a:solidFill>
                <a:srgbClr val="1F1F1F"/>
              </a:solidFill>
              <a:effectLst/>
              <a:latin typeface="Times New Roman" panose="02020603050405020304" pitchFamily="18" charset="0"/>
              <a:ea typeface="Times New Roman" panose="02020603050405020304" pitchFamily="18" charset="0"/>
            </a:endParaRPr>
          </a:p>
          <a:p>
            <a:endParaRPr lang="en-RO" dirty="0"/>
          </a:p>
        </p:txBody>
      </p:sp>
    </p:spTree>
    <p:extLst>
      <p:ext uri="{BB962C8B-B14F-4D97-AF65-F5344CB8AC3E}">
        <p14:creationId xmlns:p14="http://schemas.microsoft.com/office/powerpoint/2010/main" val="2135511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RO" sz="1800" b="1" spc="80" dirty="0">
                <a:solidFill>
                  <a:srgbClr val="1F1F1F"/>
                </a:solidFill>
                <a:effectLst/>
                <a:latin typeface="Calibri" panose="020F0502020204030204" pitchFamily="34" charset="0"/>
                <a:ea typeface="Times New Roman" panose="02020603050405020304" pitchFamily="18" charset="0"/>
              </a:rPr>
              <a:t>Identification of trends and patterns:</a:t>
            </a:r>
            <a:r>
              <a:rPr lang="en-RO" sz="1800" spc="80" dirty="0">
                <a:solidFill>
                  <a:srgbClr val="1F1F1F"/>
                </a:solidFill>
                <a:effectLst/>
                <a:latin typeface="Calibri" panose="020F0502020204030204" pitchFamily="34" charset="0"/>
                <a:ea typeface="Times New Roman" panose="02020603050405020304" pitchFamily="18" charset="0"/>
              </a:rPr>
              <a:t> Data visualization can help to </a:t>
            </a:r>
            <a:r>
              <a:rPr lang="en-RO" sz="1800" b="1" spc="80" dirty="0">
                <a:solidFill>
                  <a:srgbClr val="1F1F1F"/>
                </a:solidFill>
                <a:effectLst/>
                <a:latin typeface="Calibri" panose="020F0502020204030204" pitchFamily="34" charset="0"/>
                <a:ea typeface="Times New Roman" panose="02020603050405020304" pitchFamily="18" charset="0"/>
              </a:rPr>
              <a:t>identify trends and patterns in data that would be difficult to see using traditional data analysis methods</a:t>
            </a:r>
            <a:r>
              <a:rPr lang="en-RO" sz="1800" spc="80" dirty="0">
                <a:solidFill>
                  <a:srgbClr val="1F1F1F"/>
                </a:solidFill>
                <a:effectLst/>
                <a:latin typeface="Calibri" panose="020F0502020204030204" pitchFamily="34" charset="0"/>
                <a:ea typeface="Times New Roman" panose="02020603050405020304" pitchFamily="18" charset="0"/>
              </a:rPr>
              <a:t>. For example, </a:t>
            </a:r>
            <a:r>
              <a:rPr lang="en-RO" sz="1800" b="1" spc="80" dirty="0">
                <a:solidFill>
                  <a:srgbClr val="1F1F1F"/>
                </a:solidFill>
                <a:effectLst/>
                <a:latin typeface="Calibri" panose="020F0502020204030204" pitchFamily="34" charset="0"/>
                <a:ea typeface="Times New Roman" panose="02020603050405020304" pitchFamily="18" charset="0"/>
              </a:rPr>
              <a:t>a line chart might show a trend of increasing sales over time</a:t>
            </a:r>
            <a:r>
              <a:rPr lang="en-RO" sz="1800" spc="80" dirty="0">
                <a:solidFill>
                  <a:srgbClr val="1F1F1F"/>
                </a:solidFill>
                <a:effectLst/>
                <a:latin typeface="Calibri" panose="020F0502020204030204" pitchFamily="34" charset="0"/>
                <a:ea typeface="Times New Roman" panose="02020603050405020304" pitchFamily="18" charset="0"/>
              </a:rPr>
              <a:t>.</a:t>
            </a:r>
            <a:endParaRPr lang="en-RO" sz="1800" dirty="0">
              <a:solidFill>
                <a:srgbClr val="1F1F1F"/>
              </a:solidFill>
              <a:effectLst/>
              <a:latin typeface="Times New Roman" panose="02020603050405020304" pitchFamily="18" charset="0"/>
              <a:ea typeface="Times New Roman" panose="02020603050405020304" pitchFamily="18" charset="0"/>
            </a:endParaRPr>
          </a:p>
          <a:p>
            <a:endParaRPr lang="en-RO" dirty="0"/>
          </a:p>
        </p:txBody>
      </p:sp>
    </p:spTree>
    <p:extLst>
      <p:ext uri="{BB962C8B-B14F-4D97-AF65-F5344CB8AC3E}">
        <p14:creationId xmlns:p14="http://schemas.microsoft.com/office/powerpoint/2010/main" val="2531109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RO" sz="1800" b="1" spc="80" dirty="0">
                <a:solidFill>
                  <a:srgbClr val="1F1F1F"/>
                </a:solidFill>
                <a:effectLst/>
                <a:latin typeface="Calibri" panose="020F0502020204030204" pitchFamily="34" charset="0"/>
                <a:ea typeface="Times New Roman" panose="02020603050405020304" pitchFamily="18" charset="0"/>
              </a:rPr>
              <a:t>Improved decision-making:</a:t>
            </a:r>
            <a:r>
              <a:rPr lang="en-RO" sz="1800" spc="80" dirty="0">
                <a:solidFill>
                  <a:srgbClr val="1F1F1F"/>
                </a:solidFill>
                <a:effectLst/>
                <a:latin typeface="Calibri" panose="020F0502020204030204" pitchFamily="34" charset="0"/>
                <a:ea typeface="Times New Roman" panose="02020603050405020304" pitchFamily="18" charset="0"/>
              </a:rPr>
              <a:t> Data visualization can help people to make </a:t>
            </a:r>
            <a:r>
              <a:rPr lang="en-RO" sz="1800" b="1" spc="80" dirty="0">
                <a:solidFill>
                  <a:srgbClr val="1F1F1F"/>
                </a:solidFill>
                <a:effectLst/>
                <a:latin typeface="Calibri" panose="020F0502020204030204" pitchFamily="34" charset="0"/>
                <a:ea typeface="Times New Roman" panose="02020603050405020304" pitchFamily="18" charset="0"/>
              </a:rPr>
              <a:t>better decisions by providing them with a clear and concise understanding of the data</a:t>
            </a:r>
            <a:r>
              <a:rPr lang="en-RO" sz="1800" spc="80" dirty="0">
                <a:solidFill>
                  <a:srgbClr val="1F1F1F"/>
                </a:solidFill>
                <a:effectLst/>
                <a:latin typeface="Calibri" panose="020F0502020204030204" pitchFamily="34" charset="0"/>
                <a:ea typeface="Times New Roman" panose="02020603050405020304" pitchFamily="18" charset="0"/>
              </a:rPr>
              <a:t>. For example, </a:t>
            </a:r>
            <a:r>
              <a:rPr lang="en-RO" sz="1800" b="1" spc="80" dirty="0">
                <a:solidFill>
                  <a:srgbClr val="1F1F1F"/>
                </a:solidFill>
                <a:effectLst/>
                <a:latin typeface="Calibri" panose="020F0502020204030204" pitchFamily="34" charset="0"/>
                <a:ea typeface="Times New Roman" panose="02020603050405020304" pitchFamily="18" charset="0"/>
              </a:rPr>
              <a:t>a bar chart might show that one product is selling better than another</a:t>
            </a:r>
            <a:r>
              <a:rPr lang="en-RO" sz="1800" spc="80" dirty="0">
                <a:solidFill>
                  <a:srgbClr val="1F1F1F"/>
                </a:solidFill>
                <a:effectLst/>
                <a:latin typeface="Calibri" panose="020F0502020204030204" pitchFamily="34" charset="0"/>
                <a:ea typeface="Times New Roman" panose="02020603050405020304" pitchFamily="18" charset="0"/>
              </a:rPr>
              <a:t>. This information can be used to make decisions about which products to stock and promote.</a:t>
            </a:r>
            <a:endParaRPr lang="en-RO" sz="1800" dirty="0">
              <a:solidFill>
                <a:srgbClr val="1F1F1F"/>
              </a:solidFill>
              <a:effectLst/>
              <a:latin typeface="Times New Roman" panose="02020603050405020304" pitchFamily="18" charset="0"/>
              <a:ea typeface="Times New Roman" panose="02020603050405020304" pitchFamily="18" charset="0"/>
            </a:endParaRPr>
          </a:p>
          <a:p>
            <a:endParaRPr lang="en-RO" dirty="0"/>
          </a:p>
        </p:txBody>
      </p:sp>
    </p:spTree>
    <p:extLst>
      <p:ext uri="{BB962C8B-B14F-4D97-AF65-F5344CB8AC3E}">
        <p14:creationId xmlns:p14="http://schemas.microsoft.com/office/powerpoint/2010/main" val="1670040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573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RO" sz="1800" b="1" spc="80" dirty="0">
                <a:solidFill>
                  <a:srgbClr val="1F1F1F"/>
                </a:solidFill>
                <a:effectLst/>
                <a:latin typeface="Calibri" panose="020F0502020204030204" pitchFamily="34" charset="0"/>
                <a:ea typeface="Times New Roman" panose="02020603050405020304" pitchFamily="18" charset="0"/>
              </a:rPr>
              <a:t>Identification of trends and patterns:</a:t>
            </a:r>
            <a:r>
              <a:rPr lang="en-RO" sz="1800" spc="80" dirty="0">
                <a:solidFill>
                  <a:srgbClr val="1F1F1F"/>
                </a:solidFill>
                <a:effectLst/>
                <a:latin typeface="Calibri" panose="020F0502020204030204" pitchFamily="34" charset="0"/>
                <a:ea typeface="Times New Roman" panose="02020603050405020304" pitchFamily="18" charset="0"/>
              </a:rPr>
              <a:t> Data visualization can help to </a:t>
            </a:r>
            <a:r>
              <a:rPr lang="en-RO" sz="1800" b="1" spc="80" dirty="0">
                <a:solidFill>
                  <a:srgbClr val="1F1F1F"/>
                </a:solidFill>
                <a:effectLst/>
                <a:latin typeface="Calibri" panose="020F0502020204030204" pitchFamily="34" charset="0"/>
                <a:ea typeface="Times New Roman" panose="02020603050405020304" pitchFamily="18" charset="0"/>
              </a:rPr>
              <a:t>identify trends and patterns in data that would be difficult to see using traditional data analysis methods</a:t>
            </a:r>
            <a:r>
              <a:rPr lang="en-RO" sz="1800" spc="80" dirty="0">
                <a:solidFill>
                  <a:srgbClr val="1F1F1F"/>
                </a:solidFill>
                <a:effectLst/>
                <a:latin typeface="Calibri" panose="020F0502020204030204" pitchFamily="34" charset="0"/>
                <a:ea typeface="Times New Roman" panose="02020603050405020304" pitchFamily="18" charset="0"/>
              </a:rPr>
              <a:t>. For example, </a:t>
            </a:r>
            <a:r>
              <a:rPr lang="en-RO" sz="1800" b="1" spc="80" dirty="0">
                <a:solidFill>
                  <a:srgbClr val="1F1F1F"/>
                </a:solidFill>
                <a:effectLst/>
                <a:latin typeface="Calibri" panose="020F0502020204030204" pitchFamily="34" charset="0"/>
                <a:ea typeface="Times New Roman" panose="02020603050405020304" pitchFamily="18" charset="0"/>
              </a:rPr>
              <a:t>a line chart might show a trend of increasing sales over time</a:t>
            </a:r>
            <a:r>
              <a:rPr lang="en-RO" sz="1800" spc="80" dirty="0">
                <a:solidFill>
                  <a:srgbClr val="1F1F1F"/>
                </a:solidFill>
                <a:effectLst/>
                <a:latin typeface="Calibri" panose="020F0502020204030204" pitchFamily="34" charset="0"/>
                <a:ea typeface="Times New Roman" panose="02020603050405020304" pitchFamily="18" charset="0"/>
              </a:rPr>
              <a:t>.</a:t>
            </a:r>
            <a:endParaRPr lang="en-RO" sz="1800" dirty="0">
              <a:solidFill>
                <a:srgbClr val="1F1F1F"/>
              </a:solidFill>
              <a:effectLst/>
              <a:latin typeface="Times New Roman" panose="02020603050405020304" pitchFamily="18" charset="0"/>
              <a:ea typeface="Times New Roman" panose="02020603050405020304" pitchFamily="18" charset="0"/>
            </a:endParaRPr>
          </a:p>
          <a:p>
            <a:endParaRPr lang="en-RO" dirty="0"/>
          </a:p>
        </p:txBody>
      </p:sp>
    </p:spTree>
    <p:extLst>
      <p:ext uri="{BB962C8B-B14F-4D97-AF65-F5344CB8AC3E}">
        <p14:creationId xmlns:p14="http://schemas.microsoft.com/office/powerpoint/2010/main" val="2262468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242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spc="80" dirty="0">
                <a:effectLst/>
                <a:latin typeface="Calibri" panose="020F0502020204030204" pitchFamily="34" charset="0"/>
                <a:ea typeface="Times New Roman" panose="02020603050405020304" pitchFamily="18" charset="0"/>
              </a:rPr>
              <a:t>There are a number of characteristics of good data visualization, including:</a:t>
            </a:r>
            <a:endParaRPr lang="en-RO" sz="1800" dirty="0">
              <a:effectLst/>
              <a:latin typeface="Times New Roman" panose="02020603050405020304" pitchFamily="18" charset="0"/>
              <a:ea typeface="Times New Roman" panose="02020603050405020304" pitchFamily="18" charset="0"/>
            </a:endParaRPr>
          </a:p>
          <a:p>
            <a:endParaRPr lang="en-RO" dirty="0"/>
          </a:p>
          <a:p>
            <a:endParaRPr lang="en-RO"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b="1" spc="80" dirty="0">
                <a:effectLst/>
                <a:latin typeface="Calibri" panose="020F0502020204030204" pitchFamily="34" charset="0"/>
                <a:ea typeface="Times New Roman" panose="02020603050405020304" pitchFamily="18" charset="0"/>
              </a:rPr>
              <a:t>Clarity</a:t>
            </a:r>
            <a:r>
              <a:rPr lang="en-US" sz="1800" spc="80" dirty="0">
                <a:effectLst/>
                <a:latin typeface="Calibri" panose="020F0502020204030204" pitchFamily="34" charset="0"/>
                <a:ea typeface="Times New Roman" panose="02020603050405020304" pitchFamily="18" charset="0"/>
              </a:rPr>
              <a:t>: The </a:t>
            </a:r>
            <a:r>
              <a:rPr lang="en-US" sz="1800" b="1" spc="80" dirty="0">
                <a:effectLst/>
                <a:latin typeface="Calibri" panose="020F0502020204030204" pitchFamily="34" charset="0"/>
                <a:ea typeface="Times New Roman" panose="02020603050405020304" pitchFamily="18" charset="0"/>
              </a:rPr>
              <a:t>visualization should be easy to understand</a:t>
            </a:r>
            <a:r>
              <a:rPr lang="en-US" sz="1800" spc="80" dirty="0">
                <a:effectLst/>
                <a:latin typeface="Calibri" panose="020F0502020204030204" pitchFamily="34" charset="0"/>
                <a:ea typeface="Times New Roman" panose="02020603050405020304" pitchFamily="18" charset="0"/>
              </a:rPr>
              <a:t>, even for people with no prior knowledge of the data.</a:t>
            </a:r>
            <a:endParaRPr lang="en-RO" sz="1800" dirty="0">
              <a:effectLst/>
              <a:latin typeface="Times New Roman" panose="02020603050405020304" pitchFamily="18" charset="0"/>
              <a:ea typeface="Times New Roman" panose="02020603050405020304" pitchFamily="18" charset="0"/>
            </a:endParaRPr>
          </a:p>
          <a:p>
            <a:endParaRPr lang="en-RO" dirty="0"/>
          </a:p>
        </p:txBody>
      </p:sp>
    </p:spTree>
    <p:extLst>
      <p:ext uri="{BB962C8B-B14F-4D97-AF65-F5344CB8AC3E}">
        <p14:creationId xmlns:p14="http://schemas.microsoft.com/office/powerpoint/2010/main" val="3794351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b="1" spc="80" dirty="0">
                <a:effectLst/>
                <a:latin typeface="Calibri" panose="020F0502020204030204" pitchFamily="34" charset="0"/>
                <a:ea typeface="Times New Roman" panose="02020603050405020304" pitchFamily="18" charset="0"/>
              </a:rPr>
              <a:t>Accuracy</a:t>
            </a:r>
            <a:r>
              <a:rPr lang="en-US" sz="1800" spc="80" dirty="0">
                <a:effectLst/>
                <a:latin typeface="Calibri" panose="020F0502020204030204" pitchFamily="34" charset="0"/>
                <a:ea typeface="Times New Roman" panose="02020603050405020304" pitchFamily="18" charset="0"/>
              </a:rPr>
              <a:t>: The </a:t>
            </a:r>
            <a:r>
              <a:rPr lang="en-US" sz="1800" b="1" spc="80" dirty="0">
                <a:effectLst/>
                <a:latin typeface="Calibri" panose="020F0502020204030204" pitchFamily="34" charset="0"/>
                <a:ea typeface="Times New Roman" panose="02020603050405020304" pitchFamily="18" charset="0"/>
              </a:rPr>
              <a:t>visualization should accurately represent the data</a:t>
            </a:r>
            <a:r>
              <a:rPr lang="en-US" sz="1800" spc="80" dirty="0">
                <a:effectLst/>
                <a:latin typeface="Calibri" panose="020F0502020204030204" pitchFamily="34" charset="0"/>
                <a:ea typeface="Times New Roman" panose="02020603050405020304" pitchFamily="18" charset="0"/>
              </a:rPr>
              <a:t>.</a:t>
            </a:r>
            <a:endParaRPr lang="en-RO" sz="1800" dirty="0">
              <a:effectLst/>
              <a:latin typeface="Times New Roman" panose="02020603050405020304" pitchFamily="18" charset="0"/>
              <a:ea typeface="Times New Roman" panose="02020603050405020304" pitchFamily="18" charset="0"/>
            </a:endParaRPr>
          </a:p>
          <a:p>
            <a:endParaRPr lang="en-RO" dirty="0"/>
          </a:p>
        </p:txBody>
      </p:sp>
    </p:spTree>
    <p:extLst>
      <p:ext uri="{BB962C8B-B14F-4D97-AF65-F5344CB8AC3E}">
        <p14:creationId xmlns:p14="http://schemas.microsoft.com/office/powerpoint/2010/main" val="2914163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b="1" spc="80" dirty="0">
                <a:effectLst/>
                <a:latin typeface="Calibri" panose="020F0502020204030204" pitchFamily="34" charset="0"/>
                <a:ea typeface="Times New Roman" panose="02020603050405020304" pitchFamily="18" charset="0"/>
              </a:rPr>
              <a:t>Efficiency</a:t>
            </a:r>
            <a:r>
              <a:rPr lang="en-US" sz="1800" spc="80" dirty="0">
                <a:effectLst/>
                <a:latin typeface="Calibri" panose="020F0502020204030204" pitchFamily="34" charset="0"/>
                <a:ea typeface="Times New Roman" panose="02020603050405020304" pitchFamily="18" charset="0"/>
              </a:rPr>
              <a:t>: The visualization should be </a:t>
            </a:r>
            <a:r>
              <a:rPr lang="en-US" sz="1800" b="1" spc="80" dirty="0">
                <a:effectLst/>
                <a:latin typeface="Calibri" panose="020F0502020204030204" pitchFamily="34" charset="0"/>
                <a:ea typeface="Times New Roman" panose="02020603050405020304" pitchFamily="18" charset="0"/>
              </a:rPr>
              <a:t>visually appealing and engaging</a:t>
            </a:r>
            <a:r>
              <a:rPr lang="en-US" sz="1800" spc="80" dirty="0">
                <a:effectLst/>
                <a:latin typeface="Calibri" panose="020F0502020204030204" pitchFamily="34" charset="0"/>
                <a:ea typeface="Times New Roman" panose="02020603050405020304" pitchFamily="18" charset="0"/>
              </a:rPr>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800" spc="80" dirty="0">
              <a:effectLst/>
              <a:latin typeface="Calibri" panose="020F0502020204030204" pitchFamily="34" charset="0"/>
              <a:ea typeface="Times New Roman" panose="02020603050405020304" pitchFamily="18" charset="0"/>
            </a:endParaRPr>
          </a:p>
          <a:p>
            <a:pPr>
              <a:lnSpc>
                <a:spcPct val="115000"/>
              </a:lnSpc>
            </a:pPr>
            <a:r>
              <a:rPr lang="en-US" sz="1800" b="1" spc="80" dirty="0">
                <a:effectLst/>
                <a:latin typeface="Calibri" panose="020F0502020204030204" pitchFamily="34" charset="0"/>
                <a:ea typeface="Times New Roman" panose="02020603050405020304" pitchFamily="18" charset="0"/>
              </a:rPr>
              <a:t>some tips for creating effective data visualizations</a:t>
            </a:r>
            <a:r>
              <a:rPr lang="en-US" sz="1800" spc="80" dirty="0">
                <a:effectLst/>
                <a:latin typeface="Calibri" panose="020F0502020204030204" pitchFamily="34" charset="0"/>
                <a:ea typeface="Times New Roman" panose="02020603050405020304" pitchFamily="18" charset="0"/>
              </a:rPr>
              <a:t> </a:t>
            </a:r>
            <a:endParaRPr lang="en-RO" sz="1800" dirty="0">
              <a:effectLst/>
              <a:latin typeface="Times New Roman" panose="02020603050405020304" pitchFamily="18" charset="0"/>
              <a:ea typeface="Times New Roman" panose="02020603050405020304" pitchFamily="18" charset="0"/>
            </a:endParaRPr>
          </a:p>
          <a:p>
            <a:pPr lvl="1">
              <a:lnSpc>
                <a:spcPct val="115000"/>
              </a:lnSpc>
            </a:pPr>
            <a:r>
              <a:rPr lang="en-US" sz="1800" b="1" spc="80" dirty="0">
                <a:effectLst/>
                <a:latin typeface="Calibri" panose="020F0502020204030204" pitchFamily="34" charset="0"/>
                <a:ea typeface="Times New Roman" panose="02020603050405020304" pitchFamily="18" charset="0"/>
              </a:rPr>
              <a:t>Choose the right visualization type for the data you are trying to communicate.</a:t>
            </a:r>
            <a:endParaRPr lang="en-RO" sz="1800" dirty="0">
              <a:effectLst/>
              <a:latin typeface="Times New Roman" panose="02020603050405020304" pitchFamily="18" charset="0"/>
              <a:ea typeface="Times New Roman" panose="02020603050405020304" pitchFamily="18" charset="0"/>
            </a:endParaRPr>
          </a:p>
          <a:p>
            <a:pPr lvl="1">
              <a:lnSpc>
                <a:spcPct val="115000"/>
              </a:lnSpc>
            </a:pPr>
            <a:r>
              <a:rPr lang="en-US" sz="1800" b="1" spc="80" dirty="0">
                <a:effectLst/>
                <a:latin typeface="Calibri" panose="020F0502020204030204" pitchFamily="34" charset="0"/>
                <a:ea typeface="Times New Roman" panose="02020603050405020304" pitchFamily="18" charset="0"/>
              </a:rPr>
              <a:t>Use clear and concise labels and titles.</a:t>
            </a:r>
            <a:endParaRPr lang="en-RO" sz="1800" dirty="0">
              <a:effectLst/>
              <a:latin typeface="Times New Roman" panose="02020603050405020304" pitchFamily="18" charset="0"/>
              <a:ea typeface="Times New Roman" panose="02020603050405020304" pitchFamily="18" charset="0"/>
            </a:endParaRPr>
          </a:p>
          <a:p>
            <a:pPr lvl="1">
              <a:lnSpc>
                <a:spcPct val="115000"/>
              </a:lnSpc>
            </a:pPr>
            <a:r>
              <a:rPr lang="en-US" sz="1800" b="1" spc="80" dirty="0">
                <a:effectLst/>
                <a:latin typeface="Calibri" panose="020F0502020204030204" pitchFamily="34" charset="0"/>
                <a:ea typeface="Times New Roman" panose="02020603050405020304" pitchFamily="18" charset="0"/>
              </a:rPr>
              <a:t>Use color and other visual elements sparingly and effectively.</a:t>
            </a:r>
            <a:endParaRPr lang="en-RO" sz="1800" dirty="0">
              <a:effectLst/>
              <a:latin typeface="Times New Roman" panose="02020603050405020304" pitchFamily="18" charset="0"/>
              <a:ea typeface="Times New Roman" panose="02020603050405020304" pitchFamily="18" charset="0"/>
            </a:endParaRPr>
          </a:p>
          <a:p>
            <a:pPr lvl="1">
              <a:lnSpc>
                <a:spcPct val="115000"/>
              </a:lnSpc>
            </a:pPr>
            <a:r>
              <a:rPr lang="en-US" sz="1800" b="1" spc="80" dirty="0">
                <a:effectLst/>
                <a:latin typeface="Calibri" panose="020F0502020204030204" pitchFamily="34" charset="0"/>
                <a:ea typeface="Times New Roman" panose="02020603050405020304" pitchFamily="18" charset="0"/>
              </a:rPr>
              <a:t>Avoid cluttering the visualization with too much information.</a:t>
            </a:r>
            <a:endParaRPr lang="en-RO" sz="1800" dirty="0">
              <a:effectLst/>
              <a:latin typeface="Times New Roman" panose="02020603050405020304" pitchFamily="18" charset="0"/>
              <a:ea typeface="Times New Roman" panose="02020603050405020304" pitchFamily="18" charset="0"/>
            </a:endParaRPr>
          </a:p>
          <a:p>
            <a:pPr lvl="1">
              <a:lnSpc>
                <a:spcPct val="115000"/>
              </a:lnSpc>
            </a:pPr>
            <a:r>
              <a:rPr lang="en-US" sz="1800" b="1" spc="80" dirty="0">
                <a:effectLst/>
                <a:latin typeface="Calibri" panose="020F0502020204030204" pitchFamily="34" charset="0"/>
                <a:ea typeface="Times New Roman" panose="02020603050405020304" pitchFamily="18" charset="0"/>
              </a:rPr>
              <a:t>Test the visualization with your target audience to make sure it is understood.</a:t>
            </a:r>
            <a:endParaRPr lang="en-RO" sz="1800" dirty="0">
              <a:effectLst/>
              <a:latin typeface="Times New Roman" panose="02020603050405020304" pitchFamily="18" charset="0"/>
              <a:ea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RO" sz="1800" dirty="0">
              <a:effectLst/>
              <a:latin typeface="Times New Roman" panose="02020603050405020304" pitchFamily="18" charset="0"/>
              <a:ea typeface="Times New Roman" panose="02020603050405020304" pitchFamily="18" charset="0"/>
            </a:endParaRPr>
          </a:p>
          <a:p>
            <a:endParaRPr lang="en-RO" dirty="0"/>
          </a:p>
        </p:txBody>
      </p:sp>
    </p:spTree>
    <p:extLst>
      <p:ext uri="{BB962C8B-B14F-4D97-AF65-F5344CB8AC3E}">
        <p14:creationId xmlns:p14="http://schemas.microsoft.com/office/powerpoint/2010/main" val="786497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007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2672985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RO" sz="1800" b="1" spc="80" dirty="0">
                <a:solidFill>
                  <a:srgbClr val="1F1F1F"/>
                </a:solidFill>
                <a:effectLst/>
                <a:latin typeface="Calibri" panose="020F0502020204030204" pitchFamily="34" charset="0"/>
                <a:ea typeface="Times New Roman" panose="02020603050405020304" pitchFamily="18" charset="0"/>
              </a:rPr>
              <a:t>Data preparation</a:t>
            </a:r>
            <a:r>
              <a:rPr lang="en-RO" sz="1800" spc="80" dirty="0">
                <a:solidFill>
                  <a:srgbClr val="1F1F1F"/>
                </a:solidFill>
                <a:effectLst/>
                <a:latin typeface="Calibri" panose="020F0502020204030204" pitchFamily="34" charset="0"/>
                <a:ea typeface="Times New Roman" panose="02020603050405020304" pitchFamily="18" charset="0"/>
              </a:rPr>
              <a:t> is the process of </a:t>
            </a:r>
            <a:r>
              <a:rPr lang="en-RO" sz="1800" b="1" spc="80" dirty="0">
                <a:solidFill>
                  <a:srgbClr val="1F1F1F"/>
                </a:solidFill>
                <a:effectLst/>
                <a:latin typeface="Calibri" panose="020F0502020204030204" pitchFamily="34" charset="0"/>
                <a:ea typeface="Times New Roman" panose="02020603050405020304" pitchFamily="18" charset="0"/>
              </a:rPr>
              <a:t>cleaning, organizing, and transforming data into a format that can be easily analyzed and used</a:t>
            </a:r>
            <a:r>
              <a:rPr lang="en-RO" sz="1800" spc="80" dirty="0">
                <a:solidFill>
                  <a:srgbClr val="1F1F1F"/>
                </a:solidFill>
                <a:effectLst/>
                <a:latin typeface="Calibri" panose="020F0502020204030204" pitchFamily="34" charset="0"/>
                <a:ea typeface="Times New Roman" panose="02020603050405020304" pitchFamily="18" charset="0"/>
              </a:rPr>
              <a:t>. It is an essential step in any data science project, as it ensures that the data is high-quality and reliable.</a:t>
            </a:r>
            <a:endParaRPr lang="en-RO"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5888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a:p>
        </p:txBody>
      </p:sp>
    </p:spTree>
    <p:extLst>
      <p:ext uri="{BB962C8B-B14F-4D97-AF65-F5344CB8AC3E}">
        <p14:creationId xmlns:p14="http://schemas.microsoft.com/office/powerpoint/2010/main" val="1743967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u="none" strike="noStrike" dirty="0">
                <a:solidFill>
                  <a:srgbClr val="1F1F1F"/>
                </a:solidFill>
                <a:effectLst/>
                <a:latin typeface="Google Sans"/>
              </a:rPr>
              <a:t>To filter unstructured, inconsistent, and disordered data on data preparation, you can use a variety of techniques, including:</a:t>
            </a:r>
          </a:p>
          <a:p>
            <a:pPr algn="l">
              <a:buFont typeface="Arial" panose="020B0604020202020204" pitchFamily="34" charset="0"/>
              <a:buChar char="•"/>
            </a:pPr>
            <a:r>
              <a:rPr lang="en-GB" b="1" i="0" u="none" strike="noStrike" dirty="0">
                <a:solidFill>
                  <a:srgbClr val="1F1F1F"/>
                </a:solidFill>
                <a:effectLst/>
                <a:latin typeface="Google Sans"/>
              </a:rPr>
              <a:t>Regular expressions: </a:t>
            </a:r>
            <a:r>
              <a:rPr lang="en-GB" b="0" i="0" u="none" strike="noStrike" dirty="0">
                <a:solidFill>
                  <a:srgbClr val="1F1F1F"/>
                </a:solidFill>
                <a:effectLst/>
                <a:latin typeface="Google Sans"/>
              </a:rPr>
              <a:t>Regular expressions are a powerful tool for pattern matching and text extraction. They can be used to filter unstructured data by finding and removing specific patterns or sequences of characters. For example, you could use a regular expression to remove all email addresses from a piece of text.</a:t>
            </a:r>
          </a:p>
          <a:p>
            <a:pPr algn="l">
              <a:buFont typeface="Arial" panose="020B0604020202020204" pitchFamily="34" charset="0"/>
              <a:buChar char="•"/>
            </a:pPr>
            <a:r>
              <a:rPr lang="en-GB" b="1" i="0" u="none" strike="noStrike" dirty="0">
                <a:solidFill>
                  <a:srgbClr val="1F1F1F"/>
                </a:solidFill>
                <a:effectLst/>
                <a:latin typeface="Google Sans"/>
              </a:rPr>
              <a:t>Natural language processing (NLP</a:t>
            </a:r>
            <a:r>
              <a:rPr lang="en-GB" b="0" i="0" u="none" strike="noStrike" dirty="0">
                <a:solidFill>
                  <a:srgbClr val="1F1F1F"/>
                </a:solidFill>
                <a:effectLst/>
                <a:latin typeface="Google Sans"/>
              </a:rPr>
              <a:t>): NLP is a field of computer science that deals with the interaction between computers and human (natural) languages. NLP techniques can be used to extract meaning from unstructured text data and to identify relationships between different entities. This information can then be used to filter the data in a variety of ways. For example, you could use NLP to filter a list of customer reviews by identifying the most common complaints.</a:t>
            </a:r>
          </a:p>
          <a:p>
            <a:pPr algn="l">
              <a:buFont typeface="Arial" panose="020B0604020202020204" pitchFamily="34" charset="0"/>
              <a:buChar char="•"/>
            </a:pPr>
            <a:r>
              <a:rPr lang="en-GB" b="1" i="0" u="none" strike="noStrike" dirty="0">
                <a:solidFill>
                  <a:srgbClr val="1F1F1F"/>
                </a:solidFill>
                <a:effectLst/>
                <a:latin typeface="Google Sans"/>
              </a:rPr>
              <a:t>Machine learning: </a:t>
            </a:r>
            <a:r>
              <a:rPr lang="en-GB" b="0" i="0" u="none" strike="noStrike" dirty="0">
                <a:solidFill>
                  <a:srgbClr val="1F1F1F"/>
                </a:solidFill>
                <a:effectLst/>
                <a:latin typeface="Google Sans"/>
              </a:rPr>
              <a:t>Machine learning algorithms can be trained to learn the patterns and relationships in data. This information can then be used to filter the data in a variety of ways. For example, you could train a machine learning algorithm to identify spam emails.</a:t>
            </a:r>
          </a:p>
          <a:p>
            <a:endParaRPr lang="en-RO" dirty="0"/>
          </a:p>
        </p:txBody>
      </p:sp>
    </p:spTree>
    <p:extLst>
      <p:ext uri="{BB962C8B-B14F-4D97-AF65-F5344CB8AC3E}">
        <p14:creationId xmlns:p14="http://schemas.microsoft.com/office/powerpoint/2010/main" val="315576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184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D</a:t>
            </a:r>
            <a:r>
              <a:rPr lang="en-RO" dirty="0"/>
              <a:t>ata fusion</a:t>
            </a:r>
          </a:p>
          <a:p>
            <a:endParaRPr lang="en-RO" dirty="0"/>
          </a:p>
          <a:p>
            <a:pPr>
              <a:lnSpc>
                <a:spcPct val="115000"/>
              </a:lnSpc>
            </a:pPr>
            <a:r>
              <a:rPr lang="en-GB" sz="1800" b="1" spc="80" dirty="0">
                <a:effectLst/>
                <a:latin typeface="Calibri" panose="020F0502020204030204" pitchFamily="34" charset="0"/>
                <a:ea typeface="Times New Roman" panose="02020603050405020304" pitchFamily="18" charset="0"/>
              </a:rPr>
              <a:t>Connecting data from real-time multiple data sources is a challenging</a:t>
            </a:r>
            <a:r>
              <a:rPr lang="en-GB" sz="1800" spc="80" dirty="0">
                <a:effectLst/>
                <a:latin typeface="Calibri" panose="020F0502020204030204" pitchFamily="34" charset="0"/>
                <a:ea typeface="Times New Roman" panose="02020603050405020304" pitchFamily="18" charset="0"/>
              </a:rPr>
              <a:t> but important task for many organizations. </a:t>
            </a:r>
            <a:r>
              <a:rPr lang="en-GB" sz="1800" b="1" spc="80" dirty="0">
                <a:effectLst/>
                <a:latin typeface="Calibri" panose="020F0502020204030204" pitchFamily="34" charset="0"/>
                <a:ea typeface="Times New Roman" panose="02020603050405020304" pitchFamily="18" charset="0"/>
              </a:rPr>
              <a:t>It can be difficult to integrate data from different sources</a:t>
            </a:r>
            <a:r>
              <a:rPr lang="en-GB" sz="1800" spc="80" dirty="0">
                <a:effectLst/>
                <a:latin typeface="Calibri" panose="020F0502020204030204" pitchFamily="34" charset="0"/>
                <a:ea typeface="Times New Roman" panose="02020603050405020304" pitchFamily="18" charset="0"/>
              </a:rPr>
              <a:t> in a </a:t>
            </a:r>
            <a:r>
              <a:rPr lang="en-GB" sz="1800" b="1" spc="80" dirty="0">
                <a:effectLst/>
                <a:latin typeface="Calibri" panose="020F0502020204030204" pitchFamily="34" charset="0"/>
                <a:ea typeface="Times New Roman" panose="02020603050405020304" pitchFamily="18" charset="0"/>
              </a:rPr>
              <a:t>timely and efficient manner</a:t>
            </a:r>
            <a:r>
              <a:rPr lang="en-GB" sz="1800" spc="80" dirty="0">
                <a:effectLst/>
                <a:latin typeface="Calibri" panose="020F0502020204030204" pitchFamily="34" charset="0"/>
                <a:ea typeface="Times New Roman" panose="02020603050405020304" pitchFamily="18" charset="0"/>
              </a:rPr>
              <a:t>, and to ensure that the data is consistent and accurate.</a:t>
            </a:r>
            <a:endParaRPr lang="en-RO" sz="1800" dirty="0">
              <a:effectLst/>
              <a:latin typeface="Times New Roman" panose="02020603050405020304" pitchFamily="18" charset="0"/>
              <a:ea typeface="Times New Roman" panose="02020603050405020304" pitchFamily="18" charset="0"/>
            </a:endParaRPr>
          </a:p>
          <a:p>
            <a:pPr algn="l">
              <a:spcBef>
                <a:spcPts val="1800"/>
              </a:spcBef>
              <a:spcAft>
                <a:spcPts val="1800"/>
              </a:spcAft>
            </a:pPr>
            <a:r>
              <a:rPr lang="en-RO" sz="1800" dirty="0">
                <a:solidFill>
                  <a:srgbClr val="1F1F1F"/>
                </a:solidFill>
                <a:effectLst/>
                <a:latin typeface="Google Sans"/>
                <a:ea typeface="Times New Roman" panose="02020603050405020304" pitchFamily="18" charset="0"/>
              </a:rPr>
              <a:t> </a:t>
            </a:r>
            <a:endParaRPr lang="en-RO" sz="1800" dirty="0">
              <a:effectLst/>
              <a:latin typeface="Times New Roman" panose="02020603050405020304" pitchFamily="18" charset="0"/>
              <a:ea typeface="Times New Roman" panose="02020603050405020304" pitchFamily="18" charset="0"/>
            </a:endParaRPr>
          </a:p>
          <a:p>
            <a:pPr>
              <a:spcBef>
                <a:spcPts val="1800"/>
              </a:spcBef>
              <a:spcAft>
                <a:spcPts val="1800"/>
              </a:spcAft>
            </a:pPr>
            <a:r>
              <a:rPr lang="en-RO" sz="1800" dirty="0">
                <a:solidFill>
                  <a:srgbClr val="1F1F1F"/>
                </a:solidFill>
                <a:effectLst/>
                <a:latin typeface="Google Sans"/>
                <a:ea typeface="Times New Roman" panose="02020603050405020304" pitchFamily="18" charset="0"/>
              </a:rPr>
              <a:t>Once the data from different sources has been integrated, it can be used for a variety of purposes, such as:</a:t>
            </a:r>
            <a:endParaRPr lang="en-RO" sz="1800" dirty="0">
              <a:effectLst/>
              <a:latin typeface="Times New Roman" panose="02020603050405020304" pitchFamily="18" charset="0"/>
              <a:ea typeface="Times New Roman" panose="02020603050405020304" pitchFamily="18" charset="0"/>
            </a:endParaRPr>
          </a:p>
          <a:p>
            <a:pPr marL="342900" lvl="0" indent="-342900" algn="l">
              <a:spcAft>
                <a:spcPts val="750"/>
              </a:spcAft>
              <a:buSzPts val="1000"/>
              <a:buFont typeface="Symbol" pitchFamily="2" charset="2"/>
              <a:buChar char=""/>
              <a:tabLst>
                <a:tab pos="457200" algn="l"/>
              </a:tabLst>
            </a:pPr>
            <a:r>
              <a:rPr lang="en-RO" sz="1800" b="1" dirty="0">
                <a:solidFill>
                  <a:srgbClr val="1F1F1F"/>
                </a:solidFill>
                <a:effectLst/>
                <a:latin typeface="Google Sans"/>
                <a:ea typeface="Times New Roman" panose="02020603050405020304" pitchFamily="18" charset="0"/>
              </a:rPr>
              <a:t>Real-time analytics</a:t>
            </a:r>
            <a:r>
              <a:rPr lang="en-RO" sz="1800" b="0" dirty="0">
                <a:solidFill>
                  <a:srgbClr val="1F1F1F"/>
                </a:solidFill>
                <a:effectLst/>
                <a:latin typeface="Google Sans"/>
                <a:ea typeface="Times New Roman" panose="02020603050405020304" pitchFamily="18" charset="0"/>
              </a:rPr>
              <a:t>:</a:t>
            </a:r>
            <a:r>
              <a:rPr lang="en-RO" sz="1800" dirty="0">
                <a:solidFill>
                  <a:srgbClr val="1F1F1F"/>
                </a:solidFill>
                <a:effectLst/>
                <a:latin typeface="Google Sans"/>
                <a:ea typeface="Times New Roman" panose="02020603050405020304" pitchFamily="18" charset="0"/>
              </a:rPr>
              <a:t> Data from real-time multiple data sources can be used to perform </a:t>
            </a:r>
            <a:r>
              <a:rPr lang="en-RO" sz="1800" b="1" dirty="0">
                <a:solidFill>
                  <a:srgbClr val="1F1F1F"/>
                </a:solidFill>
                <a:effectLst/>
                <a:latin typeface="Google Sans"/>
                <a:ea typeface="Times New Roman" panose="02020603050405020304" pitchFamily="18" charset="0"/>
              </a:rPr>
              <a:t>real-time analytics to identify trends, patterns, and anomalies.</a:t>
            </a:r>
            <a:r>
              <a:rPr lang="en-RO" sz="1800" dirty="0">
                <a:solidFill>
                  <a:srgbClr val="1F1F1F"/>
                </a:solidFill>
                <a:effectLst/>
                <a:latin typeface="Google Sans"/>
                <a:ea typeface="Times New Roman" panose="02020603050405020304" pitchFamily="18" charset="0"/>
              </a:rPr>
              <a:t> For example, a company could use </a:t>
            </a:r>
            <a:r>
              <a:rPr lang="en-RO" sz="1800" b="1" dirty="0">
                <a:solidFill>
                  <a:srgbClr val="1F1F1F"/>
                </a:solidFill>
                <a:effectLst/>
                <a:latin typeface="Google Sans"/>
                <a:ea typeface="Times New Roman" panose="02020603050405020304" pitchFamily="18" charset="0"/>
              </a:rPr>
              <a:t>real-time analytics to track social media </a:t>
            </a:r>
            <a:r>
              <a:rPr lang="en-RO" sz="1800" dirty="0">
                <a:solidFill>
                  <a:srgbClr val="1F1F1F"/>
                </a:solidFill>
                <a:effectLst/>
                <a:latin typeface="Google Sans"/>
                <a:ea typeface="Times New Roman" panose="02020603050405020304" pitchFamily="18" charset="0"/>
              </a:rPr>
              <a:t>sentiment </a:t>
            </a:r>
            <a:r>
              <a:rPr lang="en-US" sz="1800" dirty="0">
                <a:solidFill>
                  <a:srgbClr val="1F1F1F"/>
                </a:solidFill>
                <a:effectLst/>
                <a:latin typeface="Google Sans"/>
                <a:ea typeface="Times New Roman" panose="02020603050405020304" pitchFamily="18" charset="0"/>
              </a:rPr>
              <a:t>analysis </a:t>
            </a:r>
            <a:endParaRPr lang="en-RO" sz="1800" dirty="0">
              <a:solidFill>
                <a:srgbClr val="1F1F1F"/>
              </a:solidFill>
              <a:effectLst/>
              <a:latin typeface="Times New Roman" panose="02020603050405020304" pitchFamily="18" charset="0"/>
              <a:ea typeface="Times New Roman" panose="02020603050405020304" pitchFamily="18" charset="0"/>
            </a:endParaRPr>
          </a:p>
          <a:p>
            <a:pPr marL="342900" lvl="0" indent="-342900" algn="l">
              <a:spcAft>
                <a:spcPts val="750"/>
              </a:spcAft>
              <a:buSzPts val="1000"/>
              <a:buFont typeface="Symbol" pitchFamily="2" charset="2"/>
              <a:buChar char=""/>
              <a:tabLst>
                <a:tab pos="457200" algn="l"/>
              </a:tabLst>
            </a:pPr>
            <a:r>
              <a:rPr lang="en-RO" sz="1800" b="1" dirty="0">
                <a:solidFill>
                  <a:srgbClr val="1F1F1F"/>
                </a:solidFill>
                <a:effectLst/>
                <a:latin typeface="Google Sans"/>
                <a:ea typeface="Times New Roman" panose="02020603050405020304" pitchFamily="18" charset="0"/>
              </a:rPr>
              <a:t>Machine learning</a:t>
            </a:r>
            <a:r>
              <a:rPr lang="en-RO" sz="1800" b="0" dirty="0">
                <a:solidFill>
                  <a:srgbClr val="1F1F1F"/>
                </a:solidFill>
                <a:effectLst/>
                <a:latin typeface="Google Sans"/>
                <a:ea typeface="Times New Roman" panose="02020603050405020304" pitchFamily="18" charset="0"/>
              </a:rPr>
              <a:t>:</a:t>
            </a:r>
            <a:r>
              <a:rPr lang="en-RO" sz="1800" dirty="0">
                <a:solidFill>
                  <a:srgbClr val="1F1F1F"/>
                </a:solidFill>
                <a:effectLst/>
                <a:latin typeface="Google Sans"/>
                <a:ea typeface="Times New Roman" panose="02020603050405020304" pitchFamily="18" charset="0"/>
              </a:rPr>
              <a:t> Data from real-time multiple data sources can be used to </a:t>
            </a:r>
            <a:r>
              <a:rPr lang="en-RO" sz="1800" b="1" dirty="0">
                <a:solidFill>
                  <a:srgbClr val="1F1F1F"/>
                </a:solidFill>
                <a:effectLst/>
                <a:latin typeface="Google Sans"/>
                <a:ea typeface="Times New Roman" panose="02020603050405020304" pitchFamily="18" charset="0"/>
              </a:rPr>
              <a:t>train and deploy machine learning models</a:t>
            </a:r>
            <a:r>
              <a:rPr lang="en-RO" sz="1800" dirty="0">
                <a:solidFill>
                  <a:srgbClr val="1F1F1F"/>
                </a:solidFill>
                <a:effectLst/>
                <a:latin typeface="Google Sans"/>
                <a:ea typeface="Times New Roman" panose="02020603050405020304" pitchFamily="18" charset="0"/>
              </a:rPr>
              <a:t>. For example, a company could use a machine learning model </a:t>
            </a:r>
            <a:r>
              <a:rPr lang="en-RO" sz="1800" b="1" dirty="0">
                <a:solidFill>
                  <a:srgbClr val="1F1F1F"/>
                </a:solidFill>
                <a:effectLst/>
                <a:latin typeface="Google Sans"/>
                <a:ea typeface="Times New Roman" panose="02020603050405020304" pitchFamily="18" charset="0"/>
              </a:rPr>
              <a:t>to predict customer churn or to recommend products</a:t>
            </a:r>
            <a:r>
              <a:rPr lang="en-RO" sz="1800" dirty="0">
                <a:solidFill>
                  <a:srgbClr val="1F1F1F"/>
                </a:solidFill>
                <a:effectLst/>
                <a:latin typeface="Google Sans"/>
                <a:ea typeface="Times New Roman" panose="02020603050405020304" pitchFamily="18" charset="0"/>
              </a:rPr>
              <a:t> to customers.</a:t>
            </a:r>
            <a:endParaRPr lang="en-RO" sz="1800" dirty="0">
              <a:solidFill>
                <a:srgbClr val="1F1F1F"/>
              </a:solidFill>
              <a:effectLst/>
              <a:latin typeface="Times New Roman" panose="02020603050405020304" pitchFamily="18" charset="0"/>
              <a:ea typeface="Times New Roman" panose="02020603050405020304" pitchFamily="18" charset="0"/>
            </a:endParaRPr>
          </a:p>
          <a:p>
            <a:pPr marL="342900" lvl="0" indent="-342900" algn="l">
              <a:spcAft>
                <a:spcPts val="750"/>
              </a:spcAft>
              <a:buSzPts val="1000"/>
              <a:buFont typeface="Symbol" pitchFamily="2" charset="2"/>
              <a:buChar char=""/>
              <a:tabLst>
                <a:tab pos="457200" algn="l"/>
              </a:tabLst>
            </a:pPr>
            <a:r>
              <a:rPr lang="en-RO" sz="1800" b="1" dirty="0">
                <a:solidFill>
                  <a:srgbClr val="1F1F1F"/>
                </a:solidFill>
                <a:effectLst/>
                <a:latin typeface="Google Sans"/>
                <a:ea typeface="Times New Roman" panose="02020603050405020304" pitchFamily="18" charset="0"/>
              </a:rPr>
              <a:t>Business intelligence</a:t>
            </a:r>
            <a:r>
              <a:rPr lang="en-RO" sz="1800" b="0" dirty="0">
                <a:solidFill>
                  <a:srgbClr val="1F1F1F"/>
                </a:solidFill>
                <a:effectLst/>
                <a:latin typeface="Google Sans"/>
                <a:ea typeface="Times New Roman" panose="02020603050405020304" pitchFamily="18" charset="0"/>
              </a:rPr>
              <a:t>:</a:t>
            </a:r>
            <a:r>
              <a:rPr lang="en-RO" sz="1800" dirty="0">
                <a:solidFill>
                  <a:srgbClr val="1F1F1F"/>
                </a:solidFill>
                <a:effectLst/>
                <a:latin typeface="Google Sans"/>
                <a:ea typeface="Times New Roman" panose="02020603050405020304" pitchFamily="18" charset="0"/>
              </a:rPr>
              <a:t> Data from real-time multiple data sources can be used to </a:t>
            </a:r>
            <a:r>
              <a:rPr lang="en-RO" sz="1800" b="1" dirty="0">
                <a:solidFill>
                  <a:srgbClr val="1F1F1F"/>
                </a:solidFill>
                <a:effectLst/>
                <a:latin typeface="Google Sans"/>
                <a:ea typeface="Times New Roman" panose="02020603050405020304" pitchFamily="18" charset="0"/>
              </a:rPr>
              <a:t>generate business intelligence reports and dashboards</a:t>
            </a:r>
            <a:r>
              <a:rPr lang="en-RO" sz="1800" dirty="0">
                <a:solidFill>
                  <a:srgbClr val="1F1F1F"/>
                </a:solidFill>
                <a:effectLst/>
                <a:latin typeface="Google Sans"/>
                <a:ea typeface="Times New Roman" panose="02020603050405020304" pitchFamily="18" charset="0"/>
              </a:rPr>
              <a:t>. This information can be used to make better business decisions.</a:t>
            </a:r>
            <a:endParaRPr lang="en-RO" sz="1800" dirty="0">
              <a:solidFill>
                <a:srgbClr val="1F1F1F"/>
              </a:solidFill>
              <a:effectLst/>
              <a:latin typeface="Times New Roman" panose="02020603050405020304" pitchFamily="18" charset="0"/>
              <a:ea typeface="Times New Roman" panose="02020603050405020304" pitchFamily="18" charset="0"/>
            </a:endParaRPr>
          </a:p>
          <a:p>
            <a:pPr>
              <a:spcBef>
                <a:spcPts val="1800"/>
              </a:spcBef>
              <a:spcAft>
                <a:spcPts val="1800"/>
              </a:spcAft>
            </a:pPr>
            <a:r>
              <a:rPr lang="en-RO" sz="1800" dirty="0">
                <a:solidFill>
                  <a:srgbClr val="1F1F1F"/>
                </a:solidFill>
                <a:effectLst/>
                <a:latin typeface="Google Sans"/>
                <a:ea typeface="Times New Roman" panose="02020603050405020304" pitchFamily="18" charset="0"/>
              </a:rPr>
              <a:t>Here are some examples of how organizations are using real-time data from multiple sources:</a:t>
            </a:r>
            <a:endParaRPr lang="en-RO" sz="1800" dirty="0">
              <a:effectLst/>
              <a:latin typeface="Times New Roman" panose="02020603050405020304" pitchFamily="18" charset="0"/>
              <a:ea typeface="Times New Roman" panose="02020603050405020304" pitchFamily="18" charset="0"/>
            </a:endParaRPr>
          </a:p>
          <a:p>
            <a:pPr marL="342900" lvl="0" indent="-342900" algn="l">
              <a:spcAft>
                <a:spcPts val="750"/>
              </a:spcAft>
              <a:buSzPts val="1000"/>
              <a:buFont typeface="Symbol" pitchFamily="2" charset="2"/>
              <a:buChar char=""/>
              <a:tabLst>
                <a:tab pos="457200" algn="l"/>
              </a:tabLst>
            </a:pPr>
            <a:r>
              <a:rPr lang="en-RO" sz="1800" b="1" dirty="0">
                <a:solidFill>
                  <a:srgbClr val="1F1F1F"/>
                </a:solidFill>
                <a:effectLst/>
                <a:latin typeface="Google Sans"/>
                <a:ea typeface="Times New Roman" panose="02020603050405020304" pitchFamily="18" charset="0"/>
              </a:rPr>
              <a:t>Twitter</a:t>
            </a:r>
            <a:r>
              <a:rPr lang="en-RO" sz="1800" b="0" dirty="0">
                <a:solidFill>
                  <a:srgbClr val="1F1F1F"/>
                </a:solidFill>
                <a:effectLst/>
                <a:latin typeface="Google Sans"/>
                <a:ea typeface="Times New Roman" panose="02020603050405020304" pitchFamily="18" charset="0"/>
              </a:rPr>
              <a:t>:</a:t>
            </a:r>
            <a:r>
              <a:rPr lang="en-RO" sz="1800" dirty="0">
                <a:solidFill>
                  <a:srgbClr val="1F1F1F"/>
                </a:solidFill>
                <a:effectLst/>
                <a:latin typeface="Google Sans"/>
                <a:ea typeface="Times New Roman" panose="02020603050405020304" pitchFamily="18" charset="0"/>
              </a:rPr>
              <a:t> Twitter can be used to </a:t>
            </a:r>
            <a:r>
              <a:rPr lang="en-RO" sz="1800" b="1" dirty="0">
                <a:solidFill>
                  <a:srgbClr val="1F1F1F"/>
                </a:solidFill>
                <a:effectLst/>
                <a:latin typeface="Google Sans"/>
                <a:ea typeface="Times New Roman" panose="02020603050405020304" pitchFamily="18" charset="0"/>
              </a:rPr>
              <a:t>track social media sentiment towards a brand or to identify customer service issues</a:t>
            </a:r>
            <a:r>
              <a:rPr lang="en-RO" sz="1800" dirty="0">
                <a:solidFill>
                  <a:srgbClr val="1F1F1F"/>
                </a:solidFill>
                <a:effectLst/>
                <a:latin typeface="Google Sans"/>
                <a:ea typeface="Times New Roman" panose="02020603050405020304" pitchFamily="18" charset="0"/>
              </a:rPr>
              <a:t>.</a:t>
            </a:r>
            <a:endParaRPr lang="en-RO" sz="1800" dirty="0">
              <a:solidFill>
                <a:srgbClr val="1F1F1F"/>
              </a:solidFill>
              <a:effectLst/>
              <a:latin typeface="Times New Roman" panose="02020603050405020304" pitchFamily="18" charset="0"/>
              <a:ea typeface="Times New Roman" panose="02020603050405020304" pitchFamily="18" charset="0"/>
            </a:endParaRPr>
          </a:p>
          <a:p>
            <a:pPr marL="342900" lvl="0" indent="-342900" algn="l">
              <a:spcAft>
                <a:spcPts val="750"/>
              </a:spcAft>
              <a:buSzPts val="1000"/>
              <a:buFont typeface="Symbol" pitchFamily="2" charset="2"/>
              <a:buChar char=""/>
              <a:tabLst>
                <a:tab pos="457200" algn="l"/>
              </a:tabLst>
            </a:pPr>
            <a:r>
              <a:rPr lang="en-RO" sz="1800" b="1" dirty="0">
                <a:solidFill>
                  <a:srgbClr val="1F1F1F"/>
                </a:solidFill>
                <a:effectLst/>
                <a:latin typeface="Google Sans"/>
                <a:ea typeface="Times New Roman" panose="02020603050405020304" pitchFamily="18" charset="0"/>
              </a:rPr>
              <a:t>Netflix</a:t>
            </a:r>
            <a:r>
              <a:rPr lang="en-RO" sz="1800" b="0" dirty="0">
                <a:solidFill>
                  <a:srgbClr val="1F1F1F"/>
                </a:solidFill>
                <a:effectLst/>
                <a:latin typeface="Google Sans"/>
                <a:ea typeface="Times New Roman" panose="02020603050405020304" pitchFamily="18" charset="0"/>
              </a:rPr>
              <a:t>:</a:t>
            </a:r>
            <a:r>
              <a:rPr lang="en-RO" sz="1800" dirty="0">
                <a:solidFill>
                  <a:srgbClr val="1F1F1F"/>
                </a:solidFill>
                <a:effectLst/>
                <a:latin typeface="Google Sans"/>
                <a:ea typeface="Times New Roman" panose="02020603050405020304" pitchFamily="18" charset="0"/>
              </a:rPr>
              <a:t> Netflix can be used </a:t>
            </a:r>
            <a:r>
              <a:rPr lang="en-RO" sz="1800" b="1" dirty="0">
                <a:solidFill>
                  <a:srgbClr val="1F1F1F"/>
                </a:solidFill>
                <a:effectLst/>
                <a:latin typeface="Google Sans"/>
                <a:ea typeface="Times New Roman" panose="02020603050405020304" pitchFamily="18" charset="0"/>
              </a:rPr>
              <a:t>to track customer viewing habits and to recommend new content to customers</a:t>
            </a:r>
            <a:r>
              <a:rPr lang="en-RO" sz="1800" dirty="0">
                <a:solidFill>
                  <a:srgbClr val="1F1F1F"/>
                </a:solidFill>
                <a:effectLst/>
                <a:latin typeface="Google Sans"/>
                <a:ea typeface="Times New Roman" panose="02020603050405020304" pitchFamily="18" charset="0"/>
              </a:rPr>
              <a:t>.</a:t>
            </a:r>
            <a:endParaRPr lang="en-RO" sz="1800" dirty="0">
              <a:solidFill>
                <a:srgbClr val="1F1F1F"/>
              </a:solidFill>
              <a:effectLst/>
              <a:latin typeface="Times New Roman" panose="02020603050405020304" pitchFamily="18" charset="0"/>
              <a:ea typeface="Times New Roman" panose="02020603050405020304" pitchFamily="18" charset="0"/>
            </a:endParaRPr>
          </a:p>
          <a:p>
            <a:pPr marL="342900" lvl="0" indent="-342900" algn="l">
              <a:spcAft>
                <a:spcPts val="750"/>
              </a:spcAft>
              <a:buSzPts val="1000"/>
              <a:buFont typeface="Symbol" pitchFamily="2" charset="2"/>
              <a:buChar char=""/>
              <a:tabLst>
                <a:tab pos="457200" algn="l"/>
              </a:tabLst>
            </a:pPr>
            <a:r>
              <a:rPr lang="en-RO" sz="1800" b="1" dirty="0">
                <a:solidFill>
                  <a:srgbClr val="1F1F1F"/>
                </a:solidFill>
                <a:effectLst/>
                <a:latin typeface="Google Sans"/>
                <a:ea typeface="Times New Roman" panose="02020603050405020304" pitchFamily="18" charset="0"/>
              </a:rPr>
              <a:t>Financial institutions</a:t>
            </a:r>
            <a:r>
              <a:rPr lang="en-RO" sz="1800" b="0" dirty="0">
                <a:solidFill>
                  <a:srgbClr val="1F1F1F"/>
                </a:solidFill>
                <a:effectLst/>
                <a:latin typeface="Google Sans"/>
                <a:ea typeface="Times New Roman" panose="02020603050405020304" pitchFamily="18" charset="0"/>
              </a:rPr>
              <a:t>:</a:t>
            </a:r>
            <a:r>
              <a:rPr lang="en-RO" sz="1800" dirty="0">
                <a:solidFill>
                  <a:srgbClr val="1F1F1F"/>
                </a:solidFill>
                <a:effectLst/>
                <a:latin typeface="Google Sans"/>
                <a:ea typeface="Times New Roman" panose="02020603050405020304" pitchFamily="18" charset="0"/>
              </a:rPr>
              <a:t> Financial institutions can use </a:t>
            </a:r>
            <a:r>
              <a:rPr lang="en-RO" sz="1800" b="1" dirty="0">
                <a:solidFill>
                  <a:srgbClr val="1F1F1F"/>
                </a:solidFill>
                <a:effectLst/>
                <a:latin typeface="Google Sans"/>
                <a:ea typeface="Times New Roman" panose="02020603050405020304" pitchFamily="18" charset="0"/>
              </a:rPr>
              <a:t>real-time data from multiple sources to identify fraudulent transactions</a:t>
            </a:r>
            <a:r>
              <a:rPr lang="en-RO" sz="1800" dirty="0">
                <a:solidFill>
                  <a:srgbClr val="1F1F1F"/>
                </a:solidFill>
                <a:effectLst/>
                <a:latin typeface="Google Sans"/>
                <a:ea typeface="Times New Roman" panose="02020603050405020304" pitchFamily="18" charset="0"/>
              </a:rPr>
              <a:t> and to manage risk.</a:t>
            </a:r>
            <a:endParaRPr lang="en-RO" sz="1800" dirty="0">
              <a:solidFill>
                <a:srgbClr val="1F1F1F"/>
              </a:solidFill>
              <a:effectLst/>
              <a:latin typeface="Times New Roman" panose="02020603050405020304" pitchFamily="18" charset="0"/>
              <a:ea typeface="Times New Roman" panose="02020603050405020304" pitchFamily="18" charset="0"/>
            </a:endParaRPr>
          </a:p>
          <a:p>
            <a:pPr marL="342900" lvl="0" indent="-342900" algn="l">
              <a:spcAft>
                <a:spcPts val="750"/>
              </a:spcAft>
              <a:buSzPts val="1000"/>
              <a:buFont typeface="Symbol" pitchFamily="2" charset="2"/>
              <a:buChar char=""/>
              <a:tabLst>
                <a:tab pos="457200" algn="l"/>
              </a:tabLst>
            </a:pPr>
            <a:r>
              <a:rPr lang="en-RO" sz="1800" b="1" dirty="0">
                <a:solidFill>
                  <a:srgbClr val="1F1F1F"/>
                </a:solidFill>
                <a:effectLst/>
                <a:latin typeface="Google Sans"/>
                <a:ea typeface="Times New Roman" panose="02020603050405020304" pitchFamily="18" charset="0"/>
              </a:rPr>
              <a:t>Retailers</a:t>
            </a:r>
            <a:r>
              <a:rPr lang="en-RO" sz="1800" b="0" dirty="0">
                <a:solidFill>
                  <a:srgbClr val="1F1F1F"/>
                </a:solidFill>
                <a:effectLst/>
                <a:latin typeface="Google Sans"/>
                <a:ea typeface="Times New Roman" panose="02020603050405020304" pitchFamily="18" charset="0"/>
              </a:rPr>
              <a:t>:</a:t>
            </a:r>
            <a:r>
              <a:rPr lang="en-RO" sz="1800" dirty="0">
                <a:solidFill>
                  <a:srgbClr val="1F1F1F"/>
                </a:solidFill>
                <a:effectLst/>
                <a:latin typeface="Google Sans"/>
                <a:ea typeface="Times New Roman" panose="02020603050405020304" pitchFamily="18" charset="0"/>
              </a:rPr>
              <a:t> Retailers can use real-time data from multiple sources to track </a:t>
            </a:r>
            <a:r>
              <a:rPr lang="en-RO" sz="1800" b="1" dirty="0">
                <a:solidFill>
                  <a:srgbClr val="1F1F1F"/>
                </a:solidFill>
                <a:effectLst/>
                <a:latin typeface="Google Sans"/>
                <a:ea typeface="Times New Roman" panose="02020603050405020304" pitchFamily="18" charset="0"/>
              </a:rPr>
              <a:t>inventory levels, to optimize supply chains, and to target customers with personalized marketing campaigns</a:t>
            </a:r>
            <a:r>
              <a:rPr lang="en-RO" sz="1800" dirty="0">
                <a:solidFill>
                  <a:srgbClr val="1F1F1F"/>
                </a:solidFill>
                <a:effectLst/>
                <a:latin typeface="Google Sans"/>
                <a:ea typeface="Times New Roman" panose="02020603050405020304" pitchFamily="18" charset="0"/>
              </a:rPr>
              <a:t>.</a:t>
            </a:r>
            <a:endParaRPr lang="en-RO" sz="1800" dirty="0">
              <a:solidFill>
                <a:srgbClr val="1F1F1F"/>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1763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u="none" strike="noStrike" dirty="0">
                <a:solidFill>
                  <a:srgbClr val="1F1F1F"/>
                </a:solidFill>
                <a:effectLst/>
                <a:latin typeface="Google Sans"/>
              </a:rPr>
              <a:t>Poor data quality can lead to errors in big data analysis and machine learning models. Data preparation helps to reduce the risk of errors by ensuring that the data is high-quality and reliable.</a:t>
            </a:r>
            <a:endParaRPr lang="en-RO" dirty="0"/>
          </a:p>
        </p:txBody>
      </p:sp>
    </p:spTree>
    <p:extLst>
      <p:ext uri="{BB962C8B-B14F-4D97-AF65-F5344CB8AC3E}">
        <p14:creationId xmlns:p14="http://schemas.microsoft.com/office/powerpoint/2010/main" val="837745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u="none" strike="noStrike">
                <a:solidFill>
                  <a:srgbClr val="1F1F1F"/>
                </a:solidFill>
                <a:effectLst/>
                <a:latin typeface="Google Sans"/>
              </a:rPr>
              <a:t>Data </a:t>
            </a:r>
            <a:r>
              <a:rPr lang="en-GB" b="0" i="0" u="none" strike="noStrike" dirty="0">
                <a:solidFill>
                  <a:srgbClr val="1F1F1F"/>
                </a:solidFill>
                <a:effectLst/>
                <a:latin typeface="Google Sans"/>
              </a:rPr>
              <a:t>preparation can help to improve the efficiency of big data projects by making it easier to </a:t>
            </a:r>
            <a:r>
              <a:rPr lang="en-GB" b="0" i="0" u="none" strike="noStrike" dirty="0" err="1">
                <a:solidFill>
                  <a:srgbClr val="1F1F1F"/>
                </a:solidFill>
                <a:effectLst/>
                <a:latin typeface="Google Sans"/>
              </a:rPr>
              <a:t>analyze</a:t>
            </a:r>
            <a:r>
              <a:rPr lang="en-GB" b="0" i="0" u="none" strike="noStrike" dirty="0">
                <a:solidFill>
                  <a:srgbClr val="1F1F1F"/>
                </a:solidFill>
                <a:effectLst/>
                <a:latin typeface="Google Sans"/>
              </a:rPr>
              <a:t> and use data. This can free up data scientists to focus on more complex tasks, such as building and training machine learning models.</a:t>
            </a:r>
          </a:p>
          <a:p>
            <a:endParaRPr lang="en-RO" dirty="0"/>
          </a:p>
        </p:txBody>
      </p:sp>
    </p:spTree>
    <p:extLst>
      <p:ext uri="{BB962C8B-B14F-4D97-AF65-F5344CB8AC3E}">
        <p14:creationId xmlns:p14="http://schemas.microsoft.com/office/powerpoint/2010/main" val="3542494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61b76370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61b76370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368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3412519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458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15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46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6618-6BD7-939F-E112-6A23F8A19218}"/>
              </a:ext>
            </a:extLst>
          </p:cNvPr>
          <p:cNvSpPr>
            <a:spLocks noGrp="1"/>
          </p:cNvSpPr>
          <p:nvPr>
            <p:ph type="title"/>
          </p:nvPr>
        </p:nvSpPr>
        <p:spPr/>
        <p:txBody>
          <a:bodyPr/>
          <a:lstStyle/>
          <a:p>
            <a:r>
              <a:rPr lang="en-GB"/>
              <a:t>Click to edit Master title style</a:t>
            </a:r>
            <a:endParaRPr lang="en-RO"/>
          </a:p>
        </p:txBody>
      </p:sp>
      <p:sp>
        <p:nvSpPr>
          <p:cNvPr id="4" name="Text Placeholder 3">
            <a:extLst>
              <a:ext uri="{FF2B5EF4-FFF2-40B4-BE49-F238E27FC236}">
                <a16:creationId xmlns:a16="http://schemas.microsoft.com/office/drawing/2014/main" id="{5E0A6B33-DC8C-96CC-0B83-972BDD8F98C8}"/>
              </a:ext>
            </a:extLst>
          </p:cNvPr>
          <p:cNvSpPr>
            <a:spLocks noGrp="1"/>
          </p:cNvSpPr>
          <p:nvPr>
            <p:ph type="body" sz="quarter" idx="10" hasCustomPrompt="1"/>
          </p:nvPr>
        </p:nvSpPr>
        <p:spPr>
          <a:xfrm>
            <a:off x="628650" y="1338263"/>
            <a:ext cx="2084813" cy="3530599"/>
          </a:xfrm>
        </p:spPr>
        <p:txBody>
          <a:bodyPr>
            <a:noAutofit/>
          </a:bodyPr>
          <a:lstStyle>
            <a:lvl1pPr marL="0" indent="0">
              <a:buNone/>
              <a:defRPr sz="1600"/>
            </a:lvl1pPr>
            <a:lvl5pPr marL="1828800" indent="0">
              <a:buNone/>
              <a:defRPr/>
            </a:lvl5pPr>
          </a:lstStyle>
          <a:p>
            <a:pPr lvl="0"/>
            <a:r>
              <a:rPr lang="en-GB" dirty="0"/>
              <a:t>A</a:t>
            </a:r>
            <a:r>
              <a:rPr lang="en-RO" dirty="0"/>
              <a:t> text box used to write as much as your heart desires.</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a:t>
            </a:r>
            <a:endParaRPr lang="en-RO" dirty="0"/>
          </a:p>
        </p:txBody>
      </p:sp>
      <p:sp>
        <p:nvSpPr>
          <p:cNvPr id="7" name="Text Placeholder 3">
            <a:extLst>
              <a:ext uri="{FF2B5EF4-FFF2-40B4-BE49-F238E27FC236}">
                <a16:creationId xmlns:a16="http://schemas.microsoft.com/office/drawing/2014/main" id="{0A926ECC-C22D-2491-6564-DAB84E46C1BC}"/>
              </a:ext>
            </a:extLst>
          </p:cNvPr>
          <p:cNvSpPr>
            <a:spLocks noGrp="1"/>
          </p:cNvSpPr>
          <p:nvPr>
            <p:ph type="body" sz="quarter" idx="11" hasCustomPrompt="1"/>
          </p:nvPr>
        </p:nvSpPr>
        <p:spPr>
          <a:xfrm>
            <a:off x="3529593" y="1338263"/>
            <a:ext cx="2084813" cy="3530599"/>
          </a:xfrm>
        </p:spPr>
        <p:txBody>
          <a:bodyPr>
            <a:noAutofit/>
          </a:bodyPr>
          <a:lstStyle>
            <a:lvl1pPr marL="0" indent="0">
              <a:buNone/>
              <a:defRPr sz="1600"/>
            </a:lvl1pPr>
            <a:lvl5pPr marL="1828800" indent="0">
              <a:buNone/>
              <a:defRPr/>
            </a:lvl5pPr>
          </a:lstStyle>
          <a:p>
            <a:pPr lvl="0"/>
            <a:r>
              <a:rPr lang="en-GB" dirty="0"/>
              <a:t>A</a:t>
            </a:r>
            <a:r>
              <a:rPr lang="en-RO" dirty="0"/>
              <a:t> text box used to write as much as your heart desires.</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a:t>
            </a:r>
            <a:endParaRPr lang="en-RO" dirty="0"/>
          </a:p>
        </p:txBody>
      </p:sp>
      <p:sp>
        <p:nvSpPr>
          <p:cNvPr id="8" name="Text Placeholder 3">
            <a:extLst>
              <a:ext uri="{FF2B5EF4-FFF2-40B4-BE49-F238E27FC236}">
                <a16:creationId xmlns:a16="http://schemas.microsoft.com/office/drawing/2014/main" id="{D8E8EB62-7F1E-0114-3573-D300F84D2442}"/>
              </a:ext>
            </a:extLst>
          </p:cNvPr>
          <p:cNvSpPr>
            <a:spLocks noGrp="1"/>
          </p:cNvSpPr>
          <p:nvPr>
            <p:ph type="body" sz="quarter" idx="12" hasCustomPrompt="1"/>
          </p:nvPr>
        </p:nvSpPr>
        <p:spPr>
          <a:xfrm>
            <a:off x="6430537" y="1338263"/>
            <a:ext cx="2084813" cy="3530599"/>
          </a:xfrm>
        </p:spPr>
        <p:txBody>
          <a:bodyPr>
            <a:noAutofit/>
          </a:bodyPr>
          <a:lstStyle>
            <a:lvl1pPr marL="0" indent="0">
              <a:buNone/>
              <a:defRPr sz="1600"/>
            </a:lvl1pPr>
            <a:lvl5pPr marL="1828800" indent="0">
              <a:buNone/>
              <a:defRPr/>
            </a:lvl5pPr>
          </a:lstStyle>
          <a:p>
            <a:pPr lvl="0"/>
            <a:r>
              <a:rPr lang="en-GB" dirty="0"/>
              <a:t>A</a:t>
            </a:r>
            <a:r>
              <a:rPr lang="en-RO" dirty="0"/>
              <a:t> text box used to write as much as your heart desires.</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a:t>
            </a:r>
            <a:endParaRPr lang="en-RO" dirty="0"/>
          </a:p>
        </p:txBody>
      </p:sp>
    </p:spTree>
    <p:extLst>
      <p:ext uri="{BB962C8B-B14F-4D97-AF65-F5344CB8AC3E}">
        <p14:creationId xmlns:p14="http://schemas.microsoft.com/office/powerpoint/2010/main" val="308503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41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pic>
        <p:nvPicPr>
          <p:cNvPr id="40" name="Google Shape;40;p8"/>
          <p:cNvPicPr preferRelativeResize="0"/>
          <p:nvPr userDrawn="1"/>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13EF5-97BE-82E5-FFB0-B9B0558323A1}"/>
              </a:ext>
            </a:extLst>
          </p:cNvPr>
          <p:cNvSpPr>
            <a:spLocks noGrp="1"/>
          </p:cNvSpPr>
          <p:nvPr>
            <p:ph type="title"/>
          </p:nvPr>
        </p:nvSpPr>
        <p:spPr/>
        <p:txBody>
          <a:bodyPr/>
          <a:lstStyle/>
          <a:p>
            <a:r>
              <a:rPr lang="en-GB"/>
              <a:t>Click to edit Master title style</a:t>
            </a:r>
            <a:endParaRPr lang="en-RO"/>
          </a:p>
        </p:txBody>
      </p:sp>
      <p:sp>
        <p:nvSpPr>
          <p:cNvPr id="3" name="Content Placeholder 2">
            <a:extLst>
              <a:ext uri="{FF2B5EF4-FFF2-40B4-BE49-F238E27FC236}">
                <a16:creationId xmlns:a16="http://schemas.microsoft.com/office/drawing/2014/main" id="{536FB2CF-A7A5-DD66-0A5D-4592F122AA5C}"/>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RO" dirty="0"/>
          </a:p>
        </p:txBody>
      </p:sp>
    </p:spTree>
    <p:extLst>
      <p:ext uri="{BB962C8B-B14F-4D97-AF65-F5344CB8AC3E}">
        <p14:creationId xmlns:p14="http://schemas.microsoft.com/office/powerpoint/2010/main" val="4253893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267FD9-78B8-7212-5307-1E0E08088866}"/>
              </a:ext>
            </a:extLst>
          </p:cNvPr>
          <p:cNvSpPr>
            <a:spLocks noGrp="1"/>
          </p:cNvSpPr>
          <p:nvPr>
            <p:ph sz="half" idx="1"/>
          </p:nvPr>
        </p:nvSpPr>
        <p:spPr>
          <a:xfrm>
            <a:off x="628650" y="1370013"/>
            <a:ext cx="3867150" cy="326231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RO" dirty="0"/>
          </a:p>
        </p:txBody>
      </p:sp>
      <p:sp>
        <p:nvSpPr>
          <p:cNvPr id="4" name="Content Placeholder 3">
            <a:extLst>
              <a:ext uri="{FF2B5EF4-FFF2-40B4-BE49-F238E27FC236}">
                <a16:creationId xmlns:a16="http://schemas.microsoft.com/office/drawing/2014/main" id="{26AF0C80-5B15-B9C1-BE17-E64975DA4854}"/>
              </a:ext>
            </a:extLst>
          </p:cNvPr>
          <p:cNvSpPr>
            <a:spLocks noGrp="1"/>
          </p:cNvSpPr>
          <p:nvPr>
            <p:ph sz="half" idx="2"/>
          </p:nvPr>
        </p:nvSpPr>
        <p:spPr>
          <a:xfrm>
            <a:off x="4648200" y="1370013"/>
            <a:ext cx="3867150" cy="3262312"/>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RO" dirty="0"/>
          </a:p>
        </p:txBody>
      </p:sp>
      <p:sp>
        <p:nvSpPr>
          <p:cNvPr id="8" name="Title 7">
            <a:extLst>
              <a:ext uri="{FF2B5EF4-FFF2-40B4-BE49-F238E27FC236}">
                <a16:creationId xmlns:a16="http://schemas.microsoft.com/office/drawing/2014/main" id="{0937CFD0-DD22-AF01-3113-55F3333A5AF0}"/>
              </a:ext>
            </a:extLst>
          </p:cNvPr>
          <p:cNvSpPr>
            <a:spLocks noGrp="1"/>
          </p:cNvSpPr>
          <p:nvPr>
            <p:ph type="title"/>
          </p:nvPr>
        </p:nvSpPr>
        <p:spPr/>
        <p:txBody>
          <a:bodyPr/>
          <a:lstStyle/>
          <a:p>
            <a:r>
              <a:rPr lang="en-GB"/>
              <a:t>Click to edit Master title style</a:t>
            </a:r>
            <a:endParaRPr lang="en-RO"/>
          </a:p>
        </p:txBody>
      </p:sp>
    </p:spTree>
    <p:extLst>
      <p:ext uri="{BB962C8B-B14F-4D97-AF65-F5344CB8AC3E}">
        <p14:creationId xmlns:p14="http://schemas.microsoft.com/office/powerpoint/2010/main" val="403129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8FA682-2464-6CD8-2CC1-6B25C12E5F9B}"/>
              </a:ext>
            </a:extLst>
          </p:cNvPr>
          <p:cNvSpPr>
            <a:spLocks noGrp="1"/>
          </p:cNvSpPr>
          <p:nvPr>
            <p:ph idx="1"/>
          </p:nvPr>
        </p:nvSpPr>
        <p:spPr>
          <a:xfrm>
            <a:off x="3887788" y="741363"/>
            <a:ext cx="4629150" cy="41274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RO" dirty="0"/>
          </a:p>
        </p:txBody>
      </p:sp>
      <p:sp>
        <p:nvSpPr>
          <p:cNvPr id="4" name="Text Placeholder 3">
            <a:extLst>
              <a:ext uri="{FF2B5EF4-FFF2-40B4-BE49-F238E27FC236}">
                <a16:creationId xmlns:a16="http://schemas.microsoft.com/office/drawing/2014/main" id="{6BC0E333-8B06-27CD-B262-38721E090C8F}"/>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8" name="Title 7">
            <a:extLst>
              <a:ext uri="{FF2B5EF4-FFF2-40B4-BE49-F238E27FC236}">
                <a16:creationId xmlns:a16="http://schemas.microsoft.com/office/drawing/2014/main" id="{400ACF04-A00E-B07F-B1DE-298CB89697FE}"/>
              </a:ext>
            </a:extLst>
          </p:cNvPr>
          <p:cNvSpPr>
            <a:spLocks noGrp="1"/>
          </p:cNvSpPr>
          <p:nvPr>
            <p:ph type="title"/>
          </p:nvPr>
        </p:nvSpPr>
        <p:spPr>
          <a:xfrm>
            <a:off x="628650" y="741362"/>
            <a:ext cx="2949575" cy="527051"/>
          </a:xfrm>
        </p:spPr>
        <p:txBody>
          <a:bodyPr>
            <a:noAutofit/>
          </a:bodyPr>
          <a:lstStyle>
            <a:lvl1pPr>
              <a:defRPr sz="2400"/>
            </a:lvl1pPr>
          </a:lstStyle>
          <a:p>
            <a:r>
              <a:rPr lang="en-GB" dirty="0"/>
              <a:t>Click to edit Master title style</a:t>
            </a:r>
            <a:endParaRPr lang="en-RO" dirty="0"/>
          </a:p>
        </p:txBody>
      </p:sp>
    </p:spTree>
    <p:extLst>
      <p:ext uri="{BB962C8B-B14F-4D97-AF65-F5344CB8AC3E}">
        <p14:creationId xmlns:p14="http://schemas.microsoft.com/office/powerpoint/2010/main" val="1406676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608E9-F54B-BD42-BAD6-04604490AC33}"/>
              </a:ext>
            </a:extLst>
          </p:cNvPr>
          <p:cNvSpPr>
            <a:spLocks noGrp="1"/>
          </p:cNvSpPr>
          <p:nvPr>
            <p:ph type="title"/>
          </p:nvPr>
        </p:nvSpPr>
        <p:spPr/>
        <p:txBody>
          <a:bodyPr/>
          <a:lstStyle/>
          <a:p>
            <a:r>
              <a:rPr lang="en-GB" dirty="0"/>
              <a:t>Click to edit Master title style</a:t>
            </a:r>
            <a:endParaRPr lang="en-RO" dirty="0"/>
          </a:p>
        </p:txBody>
      </p:sp>
      <p:sp>
        <p:nvSpPr>
          <p:cNvPr id="3" name="Text Placeholder 3">
            <a:extLst>
              <a:ext uri="{FF2B5EF4-FFF2-40B4-BE49-F238E27FC236}">
                <a16:creationId xmlns:a16="http://schemas.microsoft.com/office/drawing/2014/main" id="{25910863-CDBF-E393-1E94-2AC2399671C7}"/>
              </a:ext>
            </a:extLst>
          </p:cNvPr>
          <p:cNvSpPr>
            <a:spLocks noGrp="1"/>
          </p:cNvSpPr>
          <p:nvPr>
            <p:ph type="body" sz="quarter" idx="10" hasCustomPrompt="1"/>
          </p:nvPr>
        </p:nvSpPr>
        <p:spPr>
          <a:xfrm>
            <a:off x="628650" y="1338263"/>
            <a:ext cx="7886700" cy="3530599"/>
          </a:xfrm>
        </p:spPr>
        <p:txBody>
          <a:bodyPr>
            <a:noAutofit/>
          </a:bodyPr>
          <a:lstStyle>
            <a:lvl1pPr marL="0" indent="0">
              <a:buNone/>
              <a:defRPr sz="1600"/>
            </a:lvl1pPr>
            <a:lvl5pPr marL="1828800" indent="0">
              <a:buNone/>
              <a:defRPr/>
            </a:lvl5pPr>
          </a:lstStyle>
          <a:p>
            <a:pPr lvl="0"/>
            <a:r>
              <a:rPr lang="en-US" dirty="0"/>
              <a:t>SUBTITLE</a:t>
            </a:r>
            <a:endParaRPr lang="en-RO" dirty="0"/>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t>
            </a:r>
            <a:r>
              <a:rPr lang="en-GB" dirty="0" err="1"/>
              <a:t>aute</a:t>
            </a:r>
            <a:r>
              <a:rPr lang="en-GB" dirty="0"/>
              <a:t> </a:t>
            </a:r>
            <a:r>
              <a:rPr lang="en-GB" dirty="0" err="1"/>
              <a:t>irure</a:t>
            </a:r>
            <a:r>
              <a:rPr lang="en-GB" dirty="0"/>
              <a:t> </a:t>
            </a:r>
            <a:r>
              <a:rPr lang="en-GB" dirty="0" err="1"/>
              <a:t>dolor</a:t>
            </a:r>
            <a:r>
              <a:rPr lang="en-GB" dirty="0"/>
              <a:t> in </a:t>
            </a:r>
            <a:r>
              <a:rPr lang="en-GB" dirty="0" err="1"/>
              <a:t>reprehenderit</a:t>
            </a:r>
            <a:r>
              <a:rPr lang="en-GB" dirty="0"/>
              <a:t> in </a:t>
            </a:r>
            <a:r>
              <a:rPr lang="en-GB" dirty="0" err="1"/>
              <a:t>voluptate</a:t>
            </a:r>
            <a:r>
              <a:rPr lang="en-GB" dirty="0"/>
              <a:t> </a:t>
            </a:r>
            <a:r>
              <a:rPr lang="en-GB" dirty="0" err="1"/>
              <a:t>velit</a:t>
            </a:r>
            <a:r>
              <a:rPr lang="en-GB" dirty="0"/>
              <a:t> </a:t>
            </a:r>
            <a:r>
              <a:rPr lang="en-GB" dirty="0" err="1"/>
              <a:t>esse</a:t>
            </a:r>
            <a:r>
              <a:rPr lang="en-GB" dirty="0"/>
              <a:t> </a:t>
            </a:r>
            <a:r>
              <a:rPr lang="en-GB" dirty="0" err="1"/>
              <a:t>cillum</a:t>
            </a:r>
            <a:r>
              <a:rPr lang="en-GB" dirty="0"/>
              <a:t> dolore </a:t>
            </a:r>
            <a:r>
              <a:rPr lang="en-GB" dirty="0" err="1"/>
              <a:t>eu</a:t>
            </a:r>
            <a:r>
              <a:rPr lang="en-GB" dirty="0"/>
              <a:t> </a:t>
            </a:r>
            <a:r>
              <a:rPr lang="en-GB" dirty="0" err="1"/>
              <a:t>fugiat</a:t>
            </a:r>
            <a:r>
              <a:rPr lang="en-GB" dirty="0"/>
              <a:t> </a:t>
            </a:r>
            <a:r>
              <a:rPr lang="en-GB" dirty="0" err="1"/>
              <a:t>nulla</a:t>
            </a:r>
            <a:r>
              <a:rPr lang="en-GB" dirty="0"/>
              <a:t> </a:t>
            </a:r>
            <a:r>
              <a:rPr lang="en-GB" dirty="0" err="1"/>
              <a:t>pariatur</a:t>
            </a:r>
            <a:r>
              <a:rPr lang="en-GB" dirty="0"/>
              <a:t>. </a:t>
            </a:r>
            <a:r>
              <a:rPr lang="en-GB" dirty="0" err="1"/>
              <a:t>Excepteur</a:t>
            </a:r>
            <a:r>
              <a:rPr lang="en-GB" dirty="0"/>
              <a:t> </a:t>
            </a:r>
            <a:r>
              <a:rPr lang="en-GB" dirty="0" err="1"/>
              <a:t>sint</a:t>
            </a:r>
            <a:r>
              <a:rPr lang="en-GB" dirty="0"/>
              <a:t> </a:t>
            </a:r>
            <a:r>
              <a:rPr lang="en-GB" dirty="0" err="1"/>
              <a:t>occaecat</a:t>
            </a:r>
            <a:r>
              <a:rPr lang="en-GB" dirty="0"/>
              <a:t> </a:t>
            </a:r>
            <a:r>
              <a:rPr lang="en-GB" dirty="0" err="1"/>
              <a:t>cupidatat</a:t>
            </a:r>
            <a:r>
              <a:rPr lang="en-GB" dirty="0"/>
              <a:t> non </a:t>
            </a:r>
            <a:r>
              <a:rPr lang="en-GB" dirty="0" err="1"/>
              <a:t>proident</a:t>
            </a:r>
            <a:r>
              <a:rPr lang="en-GB" dirty="0"/>
              <a:t>, sunt in culpa qui </a:t>
            </a:r>
            <a:r>
              <a:rPr lang="en-GB" dirty="0" err="1"/>
              <a:t>officia</a:t>
            </a:r>
            <a:r>
              <a:rPr lang="en-GB" dirty="0"/>
              <a:t> </a:t>
            </a:r>
            <a:r>
              <a:rPr lang="en-GB" dirty="0" err="1"/>
              <a:t>deserunt</a:t>
            </a:r>
            <a:r>
              <a:rPr lang="en-GB" dirty="0"/>
              <a:t> </a:t>
            </a:r>
            <a:r>
              <a:rPr lang="en-GB" dirty="0" err="1"/>
              <a:t>mollit</a:t>
            </a:r>
            <a:r>
              <a:rPr lang="en-GB" dirty="0"/>
              <a:t> </a:t>
            </a:r>
            <a:r>
              <a:rPr lang="en-GB" dirty="0" err="1"/>
              <a:t>anim</a:t>
            </a:r>
            <a:r>
              <a:rPr lang="en-GB" dirty="0"/>
              <a:t> id </a:t>
            </a:r>
            <a:r>
              <a:rPr lang="en-GB" dirty="0" err="1"/>
              <a:t>est</a:t>
            </a:r>
            <a:r>
              <a:rPr lang="en-GB" dirty="0"/>
              <a:t> </a:t>
            </a:r>
            <a:r>
              <a:rPr lang="en-GB" dirty="0" err="1"/>
              <a:t>laborum</a:t>
            </a:r>
            <a:r>
              <a:rPr lang="en-GB" dirty="0"/>
              <a:t>."</a:t>
            </a:r>
            <a:endParaRPr lang="en-RO" dirty="0"/>
          </a:p>
        </p:txBody>
      </p:sp>
    </p:spTree>
    <p:extLst>
      <p:ext uri="{BB962C8B-B14F-4D97-AF65-F5344CB8AC3E}">
        <p14:creationId xmlns:p14="http://schemas.microsoft.com/office/powerpoint/2010/main" val="12036929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dirty="0"/>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5">
                <a:lumMod val="5000"/>
                <a:lumOff val="95000"/>
              </a:schemeClr>
            </a:gs>
            <a:gs pos="100000">
              <a:schemeClr val="accent5">
                <a:lumMod val="30000"/>
                <a:lumOff val="70000"/>
              </a:schemeClr>
            </a:gs>
          </a:gsLst>
          <a:lin ang="27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EF9626-10A6-F04B-67E0-EEFFA605499D}"/>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GB" dirty="0"/>
              <a:t>Click to edit Master title style</a:t>
            </a:r>
            <a:endParaRPr lang="en-RO" dirty="0"/>
          </a:p>
        </p:txBody>
      </p:sp>
      <p:sp>
        <p:nvSpPr>
          <p:cNvPr id="3" name="Text Placeholder 2">
            <a:extLst>
              <a:ext uri="{FF2B5EF4-FFF2-40B4-BE49-F238E27FC236}">
                <a16:creationId xmlns:a16="http://schemas.microsoft.com/office/drawing/2014/main" id="{8B71AC05-8680-8127-5AED-22818263523E}"/>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RO" dirty="0"/>
          </a:p>
        </p:txBody>
      </p:sp>
    </p:spTree>
    <p:extLst>
      <p:ext uri="{BB962C8B-B14F-4D97-AF65-F5344CB8AC3E}">
        <p14:creationId xmlns:p14="http://schemas.microsoft.com/office/powerpoint/2010/main" val="2804545764"/>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6" r:id="rId3"/>
    <p:sldLayoutId id="2147483667" r:id="rId4"/>
    <p:sldLayoutId id="2147483668" r:id="rId5"/>
    <p:sldLayoutId id="2147483665" r:id="rId6"/>
  </p:sldLayoutIdLst>
  <p:txStyles>
    <p:titleStyle>
      <a:lvl1pPr algn="l" defTabSz="914400" rtl="0" eaLnBrk="1" latinLnBrk="0" hangingPunct="1">
        <a:lnSpc>
          <a:spcPct val="90000"/>
        </a:lnSpc>
        <a:spcBef>
          <a:spcPct val="0"/>
        </a:spcBef>
        <a:buNone/>
        <a:defRPr sz="3600" b="1" kern="1200">
          <a:solidFill>
            <a:srgbClr val="0432FF"/>
          </a:solidFill>
          <a:latin typeface="Titillium Web"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hyperlink" Target="https://www.anaconda.com/products/individual" TargetMode="External"/><Relationship Id="rId3" Type="http://schemas.openxmlformats.org/officeDocument/2006/relationships/hyperlink" Target="https://www.numpy.org/" TargetMode="External"/><Relationship Id="rId7" Type="http://schemas.openxmlformats.org/officeDocument/2006/relationships/hyperlink" Target="https://jupyter.org/install" TargetMode="External"/><Relationship Id="rId2" Type="http://schemas.openxmlformats.org/officeDocument/2006/relationships/hyperlink" Target="https://www.anaconda.com/distribution/" TargetMode="External"/><Relationship Id="rId1" Type="http://schemas.openxmlformats.org/officeDocument/2006/relationships/slideLayout" Target="../slideLayouts/slideLayout9.xml"/><Relationship Id="rId6" Type="http://schemas.openxmlformats.org/officeDocument/2006/relationships/hyperlink" Target="https://docs.anaconda.com/anaconda/packages/pkg-docs" TargetMode="External"/><Relationship Id="rId5" Type="http://schemas.openxmlformats.org/officeDocument/2006/relationships/hyperlink" Target="https://matplotlib.org/" TargetMode="External"/><Relationship Id="rId4" Type="http://schemas.openxmlformats.org/officeDocument/2006/relationships/hyperlink" Target="https://pandas.pydata.org/" TargetMode="Externa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hyperlink" Target="http://es.rice.edu/ES/humsoc/Galileo/Images/Astro/Instruments/hevelius_telescope.gif" TargetMode="External"/><Relationship Id="rId1" Type="http://schemas.openxmlformats.org/officeDocument/2006/relationships/slideLayout" Target="../slideLayouts/slideLayout9.xml"/><Relationship Id="rId6" Type="http://schemas.openxmlformats.org/officeDocument/2006/relationships/image" Target="../media/image11.jpe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4.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png"/><Relationship Id="rId7" Type="http://schemas.openxmlformats.org/officeDocument/2006/relationships/diagramColors" Target="../diagrams/colors5.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5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4.png"/><Relationship Id="rId7" Type="http://schemas.openxmlformats.org/officeDocument/2006/relationships/diagramColors" Target="../diagrams/colors6.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5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4.png"/><Relationship Id="rId7" Type="http://schemas.openxmlformats.org/officeDocument/2006/relationships/diagramColors" Target="../diagrams/colors7.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5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4.png"/><Relationship Id="rId7" Type="http://schemas.openxmlformats.org/officeDocument/2006/relationships/diagramColors" Target="../diagrams/colors8.xm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4.png"/><Relationship Id="rId7" Type="http://schemas.openxmlformats.org/officeDocument/2006/relationships/diagramColors" Target="../diagrams/colors9.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56.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4.png"/><Relationship Id="rId7" Type="http://schemas.openxmlformats.org/officeDocument/2006/relationships/diagramColors" Target="../diagrams/colors10.xm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5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4.png"/><Relationship Id="rId7" Type="http://schemas.openxmlformats.org/officeDocument/2006/relationships/diagramColors" Target="../diagrams/colors11.xm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5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4.png"/><Relationship Id="rId7" Type="http://schemas.openxmlformats.org/officeDocument/2006/relationships/diagramColors" Target="../diagrams/colors12.xm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5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4.png"/><Relationship Id="rId7" Type="http://schemas.openxmlformats.org/officeDocument/2006/relationships/diagramColors" Target="../diagrams/colors13.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6.xml.rels><?xml version="1.0" encoding="UTF-8" standalone="yes"?>
<Relationships xmlns="http://schemas.openxmlformats.org/package/2006/relationships"><Relationship Id="rId3" Type="http://schemas.openxmlformats.org/officeDocument/2006/relationships/hyperlink" Target="https://learn.theprogrammingfoundation.org/getting_started/intro_data_science/module1#descriptive-data" TargetMode="External"/><Relationship Id="rId2" Type="http://schemas.openxmlformats.org/officeDocument/2006/relationships/hyperlink" Target="https://learn.theprogrammingfoundation.org/getting_started/intro_data_science/module1#types-of-variables" TargetMode="Externa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4.png"/><Relationship Id="rId7" Type="http://schemas.openxmlformats.org/officeDocument/2006/relationships/diagramColors" Target="../diagrams/colors14.xm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6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4.png"/><Relationship Id="rId7" Type="http://schemas.openxmlformats.org/officeDocument/2006/relationships/diagramColors" Target="../diagrams/colors15.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6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4.png"/><Relationship Id="rId7" Type="http://schemas.openxmlformats.org/officeDocument/2006/relationships/diagramColors" Target="../diagrams/colors16.xml"/><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63.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14.png"/><Relationship Id="rId7" Type="http://schemas.openxmlformats.org/officeDocument/2006/relationships/diagramColors" Target="../diagrams/colors17.xm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4.png"/><Relationship Id="rId7" Type="http://schemas.openxmlformats.org/officeDocument/2006/relationships/diagramColors" Target="../diagrams/colors18.xm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66.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4.png"/><Relationship Id="rId7" Type="http://schemas.openxmlformats.org/officeDocument/2006/relationships/diagramColors" Target="../diagrams/colors19.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67.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4.png"/><Relationship Id="rId7" Type="http://schemas.openxmlformats.org/officeDocument/2006/relationships/diagramColors" Target="../diagrams/colors20.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hyperlink" Target="https://learn.theprogrammingfoundation.org/getting_started/intro_data_science/module2#2-reviewing-the-dataset" TargetMode="External"/><Relationship Id="rId4" Type="http://schemas.openxmlformats.org/officeDocument/2006/relationships/hyperlink" Target="https://learn.theprogrammingfoundation.org/getting_started/intro_data_science/module2#1-importing-the-dataset"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hyperlink" Target="https://en.wiktionary.org/wiki/line"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62.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4.png"/><Relationship Id="rId7" Type="http://schemas.openxmlformats.org/officeDocument/2006/relationships/diagramColors" Target="../diagrams/colors21.xml"/><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4.png"/><Relationship Id="rId7" Type="http://schemas.openxmlformats.org/officeDocument/2006/relationships/diagramColors" Target="../diagrams/colors22.xml"/><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81.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4.png"/><Relationship Id="rId7" Type="http://schemas.openxmlformats.org/officeDocument/2006/relationships/diagramColors" Target="../diagrams/colors23.xm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82.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14.png"/><Relationship Id="rId7" Type="http://schemas.openxmlformats.org/officeDocument/2006/relationships/diagramColors" Target="../diagrams/colors24.xml"/><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openxmlformats.org/officeDocument/2006/relationships/image" Target="../media/image52.jpe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pic>
        <p:nvPicPr>
          <p:cNvPr id="6" name="Picture 5">
            <a:extLst>
              <a:ext uri="{FF2B5EF4-FFF2-40B4-BE49-F238E27FC236}">
                <a16:creationId xmlns:a16="http://schemas.microsoft.com/office/drawing/2014/main" id="{A1EFCCB1-6E30-8D36-DFCC-29F554739C1D}"/>
              </a:ext>
            </a:extLst>
          </p:cNvPr>
          <p:cNvPicPr>
            <a:picLocks noChangeAspect="1"/>
          </p:cNvPicPr>
          <p:nvPr/>
        </p:nvPicPr>
        <p:blipFill>
          <a:blip r:embed="rId3"/>
          <a:srcRect/>
          <a:stretch/>
        </p:blipFill>
        <p:spPr>
          <a:xfrm>
            <a:off x="0" y="19545"/>
            <a:ext cx="9152000" cy="5148000"/>
          </a:xfrm>
          <a:prstGeom prst="rect">
            <a:avLst/>
          </a:prstGeom>
        </p:spPr>
      </p:pic>
      <p:pic>
        <p:nvPicPr>
          <p:cNvPr id="3" name="Picture 2" descr="A yellow circle with black text&#10;&#10;Description automatically generated">
            <a:extLst>
              <a:ext uri="{FF2B5EF4-FFF2-40B4-BE49-F238E27FC236}">
                <a16:creationId xmlns:a16="http://schemas.microsoft.com/office/drawing/2014/main" id="{DEED1BA9-FC23-ADDD-17AC-C18368BB0373}"/>
              </a:ext>
            </a:extLst>
          </p:cNvPr>
          <p:cNvPicPr>
            <a:picLocks noChangeAspect="1"/>
          </p:cNvPicPr>
          <p:nvPr/>
        </p:nvPicPr>
        <p:blipFill>
          <a:blip r:embed="rId4"/>
          <a:stretch>
            <a:fillRect/>
          </a:stretch>
        </p:blipFill>
        <p:spPr>
          <a:xfrm>
            <a:off x="6963058" y="338759"/>
            <a:ext cx="1893374" cy="794447"/>
          </a:xfrm>
          <a:prstGeom prst="rect">
            <a:avLst/>
          </a:prstGeom>
          <a:effectLst>
            <a:glow rad="88900">
              <a:schemeClr val="bg1">
                <a:alpha val="34000"/>
              </a:schemeClr>
            </a:glow>
          </a:effectLst>
        </p:spPr>
      </p:pic>
      <p:pic>
        <p:nvPicPr>
          <p:cNvPr id="4" name="Picture 3">
            <a:extLst>
              <a:ext uri="{FF2B5EF4-FFF2-40B4-BE49-F238E27FC236}">
                <a16:creationId xmlns:a16="http://schemas.microsoft.com/office/drawing/2014/main" id="{5C4A826F-5319-4844-A149-3F0FDF23FD7F}"/>
              </a:ext>
            </a:extLst>
          </p:cNvPr>
          <p:cNvPicPr>
            <a:picLocks noChangeAspect="1"/>
          </p:cNvPicPr>
          <p:nvPr/>
        </p:nvPicPr>
        <p:blipFill>
          <a:blip r:embed="rId5"/>
          <a:stretch>
            <a:fillRect/>
          </a:stretch>
        </p:blipFill>
        <p:spPr>
          <a:xfrm>
            <a:off x="415342" y="292543"/>
            <a:ext cx="1271914" cy="886879"/>
          </a:xfrm>
          <a:prstGeom prst="rect">
            <a:avLst/>
          </a:prstGeom>
        </p:spPr>
      </p:pic>
      <p:pic>
        <p:nvPicPr>
          <p:cNvPr id="5" name="Picture 4">
            <a:extLst>
              <a:ext uri="{FF2B5EF4-FFF2-40B4-BE49-F238E27FC236}">
                <a16:creationId xmlns:a16="http://schemas.microsoft.com/office/drawing/2014/main" id="{D2A4F785-476C-BD4A-85A4-E56DF10E3B92}"/>
              </a:ext>
            </a:extLst>
          </p:cNvPr>
          <p:cNvPicPr>
            <a:picLocks noChangeAspect="1"/>
          </p:cNvPicPr>
          <p:nvPr/>
        </p:nvPicPr>
        <p:blipFill>
          <a:blip r:embed="rId6"/>
          <a:stretch>
            <a:fillRect/>
          </a:stretch>
        </p:blipFill>
        <p:spPr>
          <a:xfrm>
            <a:off x="3273828" y="537046"/>
            <a:ext cx="1934488" cy="397873"/>
          </a:xfrm>
          <a:prstGeom prst="rect">
            <a:avLst/>
          </a:prstGeom>
        </p:spPr>
      </p:pic>
      <p:sp>
        <p:nvSpPr>
          <p:cNvPr id="8" name="TextBox 7">
            <a:extLst>
              <a:ext uri="{FF2B5EF4-FFF2-40B4-BE49-F238E27FC236}">
                <a16:creationId xmlns:a16="http://schemas.microsoft.com/office/drawing/2014/main" id="{49C290D6-BCFE-8649-8546-1DFD2B4D5D4E}"/>
              </a:ext>
            </a:extLst>
          </p:cNvPr>
          <p:cNvSpPr txBox="1"/>
          <p:nvPr/>
        </p:nvSpPr>
        <p:spPr>
          <a:xfrm>
            <a:off x="286900" y="3646105"/>
            <a:ext cx="8441758" cy="461665"/>
          </a:xfrm>
          <a:prstGeom prst="rect">
            <a:avLst/>
          </a:prstGeom>
          <a:noFill/>
        </p:spPr>
        <p:txBody>
          <a:bodyPr wrap="square">
            <a:spAutoFit/>
          </a:bodyPr>
          <a:lstStyle/>
          <a:p>
            <a:r>
              <a:rPr lang="en-GB" sz="1200" i="1" dirty="0">
                <a:solidFill>
                  <a:schemeClr val="bg1"/>
                </a:solidFill>
              </a:rPr>
              <a:t>This presentation is supported by the project "Education 4.0: Living Labs for the Students of the Future (LLSF)", Contract #2021-1-RO01-KA220-HED-000032176, Erasmus+ KA220-HED</a:t>
            </a:r>
            <a:endParaRPr lang="en-RO" sz="1200" i="1" dirty="0">
              <a:solidFill>
                <a:schemeClr val="bg1"/>
              </a:solidFill>
            </a:endParaRPr>
          </a:p>
        </p:txBody>
      </p:sp>
      <p:sp>
        <p:nvSpPr>
          <p:cNvPr id="10" name="Google Shape;54;p11">
            <a:extLst>
              <a:ext uri="{FF2B5EF4-FFF2-40B4-BE49-F238E27FC236}">
                <a16:creationId xmlns:a16="http://schemas.microsoft.com/office/drawing/2014/main" id="{205992B5-851D-C543-8CC8-2EEB97B62B19}"/>
              </a:ext>
            </a:extLst>
          </p:cNvPr>
          <p:cNvSpPr txBox="1">
            <a:spLocks/>
          </p:cNvSpPr>
          <p:nvPr/>
        </p:nvSpPr>
        <p:spPr>
          <a:xfrm>
            <a:off x="415342" y="1555397"/>
            <a:ext cx="6881069" cy="21584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9pPr>
          </a:lstStyle>
          <a:p>
            <a:r>
              <a:rPr lang="en-GB" sz="4400" dirty="0"/>
              <a:t>RESEARCH REPRODUCTIBILITY</a:t>
            </a:r>
          </a:p>
          <a:p>
            <a:endParaRPr lang="en-GB" sz="4400" dirty="0"/>
          </a:p>
        </p:txBody>
      </p:sp>
    </p:spTree>
    <p:extLst>
      <p:ext uri="{BB962C8B-B14F-4D97-AF65-F5344CB8AC3E}">
        <p14:creationId xmlns:p14="http://schemas.microsoft.com/office/powerpoint/2010/main" val="892301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INSTALING JUPYTER NOTEBOOK</a:t>
            </a:r>
          </a:p>
        </p:txBody>
      </p:sp>
      <p:sp>
        <p:nvSpPr>
          <p:cNvPr id="3" name="Content Placeholder 1">
            <a:extLst>
              <a:ext uri="{FF2B5EF4-FFF2-40B4-BE49-F238E27FC236}">
                <a16:creationId xmlns:a16="http://schemas.microsoft.com/office/drawing/2014/main" id="{777A05A0-FE18-5462-CCF3-A3DDB89788EB}"/>
              </a:ext>
            </a:extLst>
          </p:cNvPr>
          <p:cNvSpPr txBox="1">
            <a:spLocks/>
          </p:cNvSpPr>
          <p:nvPr/>
        </p:nvSpPr>
        <p:spPr>
          <a:xfrm>
            <a:off x="109913" y="969797"/>
            <a:ext cx="9034087" cy="20044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pPr>
            <a:r>
              <a:rPr lang="en-GB" dirty="0"/>
              <a:t>The easiest way for a beginner to get started with </a:t>
            </a:r>
            <a:r>
              <a:rPr lang="en-GB" dirty="0" err="1"/>
              <a:t>Jupyter</a:t>
            </a:r>
            <a:r>
              <a:rPr lang="en-GB" dirty="0"/>
              <a:t> Notebooks is by installing </a:t>
            </a:r>
            <a:r>
              <a:rPr lang="en-GB" dirty="0">
                <a:hlinkClick r:id="rId2"/>
              </a:rPr>
              <a:t>Anaconda</a:t>
            </a:r>
            <a:r>
              <a:rPr lang="en-GB" dirty="0"/>
              <a:t>.</a:t>
            </a:r>
          </a:p>
          <a:p>
            <a:pPr lvl="1" algn="just">
              <a:lnSpc>
                <a:spcPct val="100000"/>
              </a:lnSpc>
              <a:buClrTx/>
            </a:pPr>
            <a:r>
              <a:rPr lang="en-GB" sz="1800" dirty="0"/>
              <a:t>Anaconda is the most widely used Python distribution for data science and comes pre-loaded with all the most popular libraries and tools.</a:t>
            </a:r>
          </a:p>
          <a:p>
            <a:pPr lvl="1" algn="just">
              <a:lnSpc>
                <a:spcPct val="100000"/>
              </a:lnSpc>
              <a:buClrTx/>
            </a:pPr>
            <a:r>
              <a:rPr lang="en-GB" sz="1800" dirty="0"/>
              <a:t>Some of the biggest Python libraries included in Anaconda include </a:t>
            </a:r>
            <a:r>
              <a:rPr lang="en-GB" sz="1800" dirty="0">
                <a:hlinkClick r:id="rId3"/>
              </a:rPr>
              <a:t>NumPy</a:t>
            </a:r>
            <a:r>
              <a:rPr lang="en-GB" sz="1800" dirty="0"/>
              <a:t>, </a:t>
            </a:r>
            <a:r>
              <a:rPr lang="en-GB" sz="1800" dirty="0">
                <a:hlinkClick r:id="rId4"/>
              </a:rPr>
              <a:t>pandas</a:t>
            </a:r>
            <a:r>
              <a:rPr lang="en-GB" sz="1800" dirty="0"/>
              <a:t>, and </a:t>
            </a:r>
            <a:r>
              <a:rPr lang="en-GB" sz="1800" dirty="0">
                <a:hlinkClick r:id="rId5"/>
              </a:rPr>
              <a:t>Matplotlib</a:t>
            </a:r>
            <a:r>
              <a:rPr lang="en-GB" sz="1800" dirty="0"/>
              <a:t>, though the </a:t>
            </a:r>
            <a:r>
              <a:rPr lang="en-GB" sz="1800" dirty="0">
                <a:hlinkClick r:id="rId6"/>
              </a:rPr>
              <a:t>full 1000+ list</a:t>
            </a:r>
            <a:r>
              <a:rPr lang="en-GB" sz="1800" dirty="0"/>
              <a:t> is exhaustive.</a:t>
            </a:r>
          </a:p>
          <a:p>
            <a:pPr>
              <a:lnSpc>
                <a:spcPct val="100000"/>
              </a:lnSpc>
              <a:buClrTx/>
            </a:pPr>
            <a:endParaRPr lang="en-GB" dirty="0"/>
          </a:p>
        </p:txBody>
      </p:sp>
      <p:sp>
        <p:nvSpPr>
          <p:cNvPr id="7" name="Rectangle 6">
            <a:extLst>
              <a:ext uri="{FF2B5EF4-FFF2-40B4-BE49-F238E27FC236}">
                <a16:creationId xmlns:a16="http://schemas.microsoft.com/office/drawing/2014/main" id="{14704C36-9E57-C6A1-ACB3-B54E1EEDB6B1}"/>
              </a:ext>
            </a:extLst>
          </p:cNvPr>
          <p:cNvSpPr/>
          <p:nvPr/>
        </p:nvSpPr>
        <p:spPr>
          <a:xfrm>
            <a:off x="5236145" y="3270651"/>
            <a:ext cx="3295534" cy="1384995"/>
          </a:xfrm>
          <a:prstGeom prst="rect">
            <a:avLst/>
          </a:prstGeom>
          <a:ln>
            <a:solidFill>
              <a:srgbClr val="FF0000"/>
            </a:solidFill>
          </a:ln>
        </p:spPr>
        <p:txBody>
          <a:bodyPr wrap="square">
            <a:spAutoFit/>
          </a:bodyPr>
          <a:lstStyle/>
          <a:p>
            <a:r>
              <a:rPr lang="en-GB" dirty="0">
                <a:latin typeface="Titillium Web" pitchFamily="2" charset="77"/>
              </a:rPr>
              <a:t>If you are a more advanced user with Python already installed and prefer to manage your packages manually, you can just </a:t>
            </a:r>
            <a:r>
              <a:rPr lang="en-GB" dirty="0">
                <a:latin typeface="Titillium Web" pitchFamily="2" charset="77"/>
                <a:hlinkClick r:id="rId7"/>
              </a:rPr>
              <a:t>use pip</a:t>
            </a:r>
            <a:r>
              <a:rPr lang="en-GB" dirty="0">
                <a:latin typeface="Titillium Web" pitchFamily="2" charset="77"/>
              </a:rPr>
              <a:t>:</a:t>
            </a:r>
          </a:p>
          <a:p>
            <a:endParaRPr lang="en-GB" dirty="0">
              <a:latin typeface="Titillium Web" pitchFamily="2" charset="77"/>
            </a:endParaRPr>
          </a:p>
          <a:p>
            <a:r>
              <a:rPr lang="en-GB" i="1" dirty="0">
                <a:latin typeface="Titillium Web" pitchFamily="2" charset="77"/>
              </a:rPr>
              <a:t>pip3 install </a:t>
            </a:r>
            <a:r>
              <a:rPr lang="en-GB" i="1" dirty="0" err="1">
                <a:latin typeface="Titillium Web" pitchFamily="2" charset="77"/>
              </a:rPr>
              <a:t>jupyter</a:t>
            </a:r>
            <a:endParaRPr lang="en-GB" i="1" dirty="0">
              <a:latin typeface="Titillium Web" pitchFamily="2" charset="77"/>
            </a:endParaRPr>
          </a:p>
        </p:txBody>
      </p:sp>
      <p:sp>
        <p:nvSpPr>
          <p:cNvPr id="8" name="Rectangle 7">
            <a:extLst>
              <a:ext uri="{FF2B5EF4-FFF2-40B4-BE49-F238E27FC236}">
                <a16:creationId xmlns:a16="http://schemas.microsoft.com/office/drawing/2014/main" id="{BAD07C34-3EE0-9CD3-1D9A-05FCFC6E2C3C}"/>
              </a:ext>
            </a:extLst>
          </p:cNvPr>
          <p:cNvSpPr/>
          <p:nvPr/>
        </p:nvSpPr>
        <p:spPr>
          <a:xfrm>
            <a:off x="534202" y="3270650"/>
            <a:ext cx="3907857" cy="1384995"/>
          </a:xfrm>
          <a:prstGeom prst="rect">
            <a:avLst/>
          </a:prstGeom>
          <a:ln>
            <a:solidFill>
              <a:srgbClr val="FF0000"/>
            </a:solidFill>
          </a:ln>
        </p:spPr>
        <p:txBody>
          <a:bodyPr wrap="square">
            <a:spAutoFit/>
          </a:bodyPr>
          <a:lstStyle/>
          <a:p>
            <a:r>
              <a:rPr lang="en-GB" dirty="0">
                <a:latin typeface="Titillium Web" pitchFamily="2" charset="77"/>
              </a:rPr>
              <a:t>To get Anaconda, simply:</a:t>
            </a:r>
          </a:p>
          <a:p>
            <a:pPr marL="285750" indent="-285750">
              <a:buFont typeface="Arial" panose="020B0604020202020204" pitchFamily="34" charset="0"/>
              <a:buChar char="•"/>
            </a:pPr>
            <a:r>
              <a:rPr lang="en-GB" dirty="0">
                <a:latin typeface="Titillium Web" pitchFamily="2" charset="77"/>
                <a:hlinkClick r:id="rId8"/>
              </a:rPr>
              <a:t>Download</a:t>
            </a:r>
            <a:r>
              <a:rPr lang="en-GB" dirty="0">
                <a:latin typeface="Titillium Web" pitchFamily="2" charset="77"/>
              </a:rPr>
              <a:t> the latest version of Anaconda for Python 3.8.</a:t>
            </a:r>
          </a:p>
          <a:p>
            <a:pPr marL="285750" indent="-285750">
              <a:buFont typeface="Arial" panose="020B0604020202020204" pitchFamily="34" charset="0"/>
              <a:buChar char="•"/>
            </a:pPr>
            <a:r>
              <a:rPr lang="en-GB" dirty="0">
                <a:latin typeface="Titillium Web" pitchFamily="2" charset="77"/>
              </a:rPr>
              <a:t>Install Anaconda by following the instructions on the download page and/or in the executable.</a:t>
            </a:r>
          </a:p>
        </p:txBody>
      </p:sp>
      <p:cxnSp>
        <p:nvCxnSpPr>
          <p:cNvPr id="10" name="Straight Arrow Connector 9">
            <a:extLst>
              <a:ext uri="{FF2B5EF4-FFF2-40B4-BE49-F238E27FC236}">
                <a16:creationId xmlns:a16="http://schemas.microsoft.com/office/drawing/2014/main" id="{2C75F551-0070-DBD5-77A1-8F2835C16E27}"/>
              </a:ext>
            </a:extLst>
          </p:cNvPr>
          <p:cNvCxnSpPr>
            <a:cxnSpLocks/>
            <a:stCxn id="8" idx="3"/>
            <a:endCxn id="7" idx="1"/>
          </p:cNvCxnSpPr>
          <p:nvPr/>
        </p:nvCxnSpPr>
        <p:spPr>
          <a:xfrm>
            <a:off x="4442059" y="3963148"/>
            <a:ext cx="794086" cy="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person sitting on a white box and touching a screen&#10;&#10;Description automatically generated">
            <a:extLst>
              <a:ext uri="{FF2B5EF4-FFF2-40B4-BE49-F238E27FC236}">
                <a16:creationId xmlns:a16="http://schemas.microsoft.com/office/drawing/2014/main" id="{705C6384-EA77-89D4-16F8-E590A900B766}"/>
              </a:ext>
            </a:extLst>
          </p:cNvPr>
          <p:cNvPicPr>
            <a:picLocks noChangeAspect="1"/>
          </p:cNvPicPr>
          <p:nvPr/>
        </p:nvPicPr>
        <p:blipFill>
          <a:blip r:embed="rId9"/>
          <a:stretch>
            <a:fillRect/>
          </a:stretch>
        </p:blipFill>
        <p:spPr>
          <a:xfrm>
            <a:off x="8158872" y="3839872"/>
            <a:ext cx="985128" cy="1303628"/>
          </a:xfrm>
          <a:prstGeom prst="rect">
            <a:avLst/>
          </a:prstGeom>
        </p:spPr>
      </p:pic>
    </p:spTree>
    <p:extLst>
      <p:ext uri="{BB962C8B-B14F-4D97-AF65-F5344CB8AC3E}">
        <p14:creationId xmlns:p14="http://schemas.microsoft.com/office/powerpoint/2010/main" val="3148998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RUNNING JUPYTER NOTEBOOK</a:t>
            </a:r>
          </a:p>
        </p:txBody>
      </p:sp>
      <p:sp>
        <p:nvSpPr>
          <p:cNvPr id="4" name="Content Placeholder 1">
            <a:extLst>
              <a:ext uri="{FF2B5EF4-FFF2-40B4-BE49-F238E27FC236}">
                <a16:creationId xmlns:a16="http://schemas.microsoft.com/office/drawing/2014/main" id="{CACA1099-96A6-C8FB-9D17-5A89DDDB1526}"/>
              </a:ext>
            </a:extLst>
          </p:cNvPr>
          <p:cNvSpPr txBox="1">
            <a:spLocks/>
          </p:cNvSpPr>
          <p:nvPr/>
        </p:nvSpPr>
        <p:spPr>
          <a:xfrm>
            <a:off x="115266" y="857399"/>
            <a:ext cx="8571534" cy="414773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buClrTx/>
            </a:pPr>
            <a:r>
              <a:rPr lang="en-GB" sz="1600" dirty="0"/>
              <a:t>One can run </a:t>
            </a:r>
            <a:r>
              <a:rPr lang="en-GB" sz="1600" dirty="0" err="1"/>
              <a:t>Jupyter</a:t>
            </a:r>
            <a:r>
              <a:rPr lang="en-GB" sz="1600" dirty="0"/>
              <a:t> via the shortcut Anaconda adds to your start menu, or via ‘</a:t>
            </a:r>
            <a:r>
              <a:rPr lang="en-GB" sz="1600" i="1" dirty="0" err="1"/>
              <a:t>Jupyter</a:t>
            </a:r>
            <a:r>
              <a:rPr lang="en-GB" sz="1600" i="1" dirty="0"/>
              <a:t> notebook</a:t>
            </a:r>
            <a:r>
              <a:rPr lang="en-GB" sz="1600" dirty="0"/>
              <a:t>’, which will open a new tab in your default web browser:</a:t>
            </a:r>
          </a:p>
          <a:p>
            <a:pPr>
              <a:lnSpc>
                <a:spcPct val="120000"/>
              </a:lnSpc>
              <a:buClrTx/>
            </a:pPr>
            <a:endParaRPr lang="en-GB" sz="1600" dirty="0"/>
          </a:p>
          <a:p>
            <a:pPr>
              <a:lnSpc>
                <a:spcPct val="120000"/>
              </a:lnSpc>
              <a:buClrTx/>
            </a:pPr>
            <a:endParaRPr lang="en-GB" sz="1600" dirty="0"/>
          </a:p>
          <a:p>
            <a:pPr>
              <a:lnSpc>
                <a:spcPct val="120000"/>
              </a:lnSpc>
              <a:buClrTx/>
            </a:pPr>
            <a:endParaRPr lang="en-GB" sz="1600" dirty="0"/>
          </a:p>
          <a:p>
            <a:pPr>
              <a:lnSpc>
                <a:spcPct val="120000"/>
              </a:lnSpc>
              <a:buClrTx/>
            </a:pPr>
            <a:endParaRPr lang="en-GB" sz="1600" dirty="0"/>
          </a:p>
          <a:p>
            <a:pPr>
              <a:lnSpc>
                <a:spcPct val="120000"/>
              </a:lnSpc>
              <a:buClrTx/>
            </a:pPr>
            <a:endParaRPr lang="en-GB" sz="1600" dirty="0"/>
          </a:p>
          <a:p>
            <a:pPr>
              <a:lnSpc>
                <a:spcPct val="120000"/>
              </a:lnSpc>
              <a:buClrTx/>
            </a:pPr>
            <a:endParaRPr lang="en-GB" sz="1600" dirty="0"/>
          </a:p>
          <a:p>
            <a:pPr marL="0" indent="0">
              <a:lnSpc>
                <a:spcPct val="120000"/>
              </a:lnSpc>
              <a:buClrTx/>
              <a:buNone/>
            </a:pPr>
            <a:endParaRPr lang="en-GB" sz="1600" dirty="0"/>
          </a:p>
          <a:p>
            <a:pPr algn="just">
              <a:lnSpc>
                <a:spcPct val="120000"/>
              </a:lnSpc>
              <a:buClrTx/>
            </a:pPr>
            <a:endParaRPr lang="en-GB" sz="1600" dirty="0"/>
          </a:p>
          <a:p>
            <a:pPr algn="just">
              <a:lnSpc>
                <a:spcPct val="120000"/>
              </a:lnSpc>
              <a:buClrTx/>
            </a:pPr>
            <a:r>
              <a:rPr lang="en-GB" sz="1600" dirty="0"/>
              <a:t>This isn’t a notebook just yet, but don’t panic! There’s not much to it. This is the </a:t>
            </a:r>
            <a:r>
              <a:rPr lang="en-GB" sz="1600" b="1" dirty="0"/>
              <a:t>Notebook Dashboard</a:t>
            </a:r>
            <a:r>
              <a:rPr lang="en-GB" sz="1600" dirty="0"/>
              <a:t>, specifically designed for managing your </a:t>
            </a:r>
            <a:r>
              <a:rPr lang="en-GB" sz="1600" dirty="0" err="1"/>
              <a:t>Jupyter</a:t>
            </a:r>
            <a:r>
              <a:rPr lang="en-GB" sz="1600" dirty="0"/>
              <a:t> Notebooks. Think of it as the launchpad for exploring, editing and creating your notebooks.</a:t>
            </a:r>
          </a:p>
        </p:txBody>
      </p:sp>
      <p:pic>
        <p:nvPicPr>
          <p:cNvPr id="5" name="Picture 2" descr="Jupyter control panel">
            <a:extLst>
              <a:ext uri="{FF2B5EF4-FFF2-40B4-BE49-F238E27FC236}">
                <a16:creationId xmlns:a16="http://schemas.microsoft.com/office/drawing/2014/main" id="{B09C45F9-ACBC-660A-4D1F-A669412AC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1645919"/>
            <a:ext cx="8205537" cy="219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72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JUPYTER NOTEBOOK</a:t>
            </a:r>
          </a:p>
        </p:txBody>
      </p:sp>
      <p:sp>
        <p:nvSpPr>
          <p:cNvPr id="3" name="Content Placeholder 1">
            <a:extLst>
              <a:ext uri="{FF2B5EF4-FFF2-40B4-BE49-F238E27FC236}">
                <a16:creationId xmlns:a16="http://schemas.microsoft.com/office/drawing/2014/main" id="{9D6E485C-F225-0698-6CA8-14D63583588F}"/>
              </a:ext>
            </a:extLst>
          </p:cNvPr>
          <p:cNvSpPr txBox="1">
            <a:spLocks/>
          </p:cNvSpPr>
          <p:nvPr/>
        </p:nvSpPr>
        <p:spPr>
          <a:xfrm>
            <a:off x="155096" y="857401"/>
            <a:ext cx="5369805" cy="406110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Tx/>
            </a:pPr>
            <a:r>
              <a:rPr lang="en-GB" dirty="0" err="1"/>
              <a:t>Jupyter’s</a:t>
            </a:r>
            <a:r>
              <a:rPr lang="en-GB" dirty="0"/>
              <a:t> Notebooks and dashboard are web apps, and </a:t>
            </a:r>
            <a:r>
              <a:rPr lang="en-GB" dirty="0" err="1"/>
              <a:t>Jupyter</a:t>
            </a:r>
            <a:r>
              <a:rPr lang="en-GB" dirty="0"/>
              <a:t> starts up a local Python server to serve these apps to your web browser, making it essentially platform-independent and opening the door to easier sharing on the web.</a:t>
            </a:r>
          </a:p>
          <a:p>
            <a:pPr>
              <a:lnSpc>
                <a:spcPct val="120000"/>
              </a:lnSpc>
              <a:buClrTx/>
            </a:pPr>
            <a:r>
              <a:rPr lang="en-GB" dirty="0"/>
              <a:t>Browse to the folder in which you would like to create your first notebook, click the “New” drop-down button in the top-right and select “Python 3”:</a:t>
            </a:r>
          </a:p>
          <a:p>
            <a:pPr>
              <a:lnSpc>
                <a:spcPct val="120000"/>
              </a:lnSpc>
              <a:buClrTx/>
            </a:pPr>
            <a:r>
              <a:rPr lang="en-GB" dirty="0"/>
              <a:t>Your first </a:t>
            </a:r>
            <a:r>
              <a:rPr lang="en-GB" dirty="0" err="1"/>
              <a:t>Jupyter</a:t>
            </a:r>
            <a:r>
              <a:rPr lang="en-GB" dirty="0"/>
              <a:t> Notebook will open in new tab — each notebook uses its own tab because you can open multiple notebooks simultaneously.</a:t>
            </a:r>
          </a:p>
          <a:p>
            <a:pPr>
              <a:lnSpc>
                <a:spcPct val="120000"/>
              </a:lnSpc>
              <a:buClrTx/>
            </a:pPr>
            <a:r>
              <a:rPr lang="en-GB" dirty="0"/>
              <a:t>If you switch back to the dashboard, you will see the new file </a:t>
            </a:r>
            <a:r>
              <a:rPr lang="en-GB" dirty="0" err="1"/>
              <a:t>Untitled.ipynb</a:t>
            </a:r>
            <a:r>
              <a:rPr lang="en-GB" dirty="0"/>
              <a:t> and you should see some green text that tells you your notebook is running.</a:t>
            </a:r>
          </a:p>
          <a:p>
            <a:pPr>
              <a:lnSpc>
                <a:spcPct val="120000"/>
              </a:lnSpc>
              <a:buClrTx/>
            </a:pPr>
            <a:endParaRPr lang="en-GB" dirty="0"/>
          </a:p>
        </p:txBody>
      </p:sp>
      <p:pic>
        <p:nvPicPr>
          <p:cNvPr id="7" name="Picture 2" descr="New notebook menu">
            <a:extLst>
              <a:ext uri="{FF2B5EF4-FFF2-40B4-BE49-F238E27FC236}">
                <a16:creationId xmlns:a16="http://schemas.microsoft.com/office/drawing/2014/main" id="{25B91C8A-B02A-8485-7507-35288D6A1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359" y="170788"/>
            <a:ext cx="2454487" cy="22656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text, application, email&#10;&#10;Description automatically generated">
            <a:extLst>
              <a:ext uri="{FF2B5EF4-FFF2-40B4-BE49-F238E27FC236}">
                <a16:creationId xmlns:a16="http://schemas.microsoft.com/office/drawing/2014/main" id="{46D5734D-07B6-C961-AFC2-D6D7E44CE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359" y="2571750"/>
            <a:ext cx="4022289" cy="1083428"/>
          </a:xfrm>
          <a:prstGeom prst="rect">
            <a:avLst/>
          </a:prstGeom>
        </p:spPr>
      </p:pic>
      <p:pic>
        <p:nvPicPr>
          <p:cNvPr id="9" name="Picture 8" descr="Background pattern&#10;&#10;Description automatically generated">
            <a:extLst>
              <a:ext uri="{FF2B5EF4-FFF2-40B4-BE49-F238E27FC236}">
                <a16:creationId xmlns:a16="http://schemas.microsoft.com/office/drawing/2014/main" id="{47C493C3-00C3-495A-A394-44C15148D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126" y="3790460"/>
            <a:ext cx="4917440" cy="1083429"/>
          </a:xfrm>
          <a:prstGeom prst="rect">
            <a:avLst/>
          </a:prstGeom>
        </p:spPr>
      </p:pic>
      <p:cxnSp>
        <p:nvCxnSpPr>
          <p:cNvPr id="10" name="Straight Arrow Connector 9">
            <a:extLst>
              <a:ext uri="{FF2B5EF4-FFF2-40B4-BE49-F238E27FC236}">
                <a16:creationId xmlns:a16="http://schemas.microsoft.com/office/drawing/2014/main" id="{F47794A7-1C8A-8CF9-E1E7-A39F0269ABBC}"/>
              </a:ext>
            </a:extLst>
          </p:cNvPr>
          <p:cNvCxnSpPr>
            <a:cxnSpLocks/>
          </p:cNvCxnSpPr>
          <p:nvPr/>
        </p:nvCxnSpPr>
        <p:spPr>
          <a:xfrm flipV="1">
            <a:off x="4908884" y="4286099"/>
            <a:ext cx="914400" cy="1896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9096D9-211F-60D4-7DC5-2C07E93D1826}"/>
              </a:ext>
            </a:extLst>
          </p:cNvPr>
          <p:cNvCxnSpPr>
            <a:cxnSpLocks/>
          </p:cNvCxnSpPr>
          <p:nvPr/>
        </p:nvCxnSpPr>
        <p:spPr>
          <a:xfrm flipV="1">
            <a:off x="5347658" y="3214838"/>
            <a:ext cx="475626" cy="8662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F5C0F4-FDFD-ECAB-DB2E-AD8367FE746C}"/>
              </a:ext>
            </a:extLst>
          </p:cNvPr>
          <p:cNvCxnSpPr>
            <a:cxnSpLocks/>
          </p:cNvCxnSpPr>
          <p:nvPr/>
        </p:nvCxnSpPr>
        <p:spPr>
          <a:xfrm flipV="1">
            <a:off x="5347658" y="1405665"/>
            <a:ext cx="475626" cy="88262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450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err="1"/>
              <a:t>ipynb</a:t>
            </a:r>
            <a:r>
              <a:rPr lang="en-GB" dirty="0"/>
              <a:t> FILE</a:t>
            </a:r>
          </a:p>
        </p:txBody>
      </p:sp>
      <p:pic>
        <p:nvPicPr>
          <p:cNvPr id="4" name="Picture 3" descr="Graphical user interface, application, Word&#10;&#10;Description automatically generated">
            <a:extLst>
              <a:ext uri="{FF2B5EF4-FFF2-40B4-BE49-F238E27FC236}">
                <a16:creationId xmlns:a16="http://schemas.microsoft.com/office/drawing/2014/main" id="{065F4599-BFB7-FFA8-53B4-F4F93E0C3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33" y="1020278"/>
            <a:ext cx="2924774" cy="3803410"/>
          </a:xfrm>
          <a:prstGeom prst="rect">
            <a:avLst/>
          </a:prstGeom>
        </p:spPr>
      </p:pic>
      <p:sp>
        <p:nvSpPr>
          <p:cNvPr id="5" name="Content Placeholder 1">
            <a:extLst>
              <a:ext uri="{FF2B5EF4-FFF2-40B4-BE49-F238E27FC236}">
                <a16:creationId xmlns:a16="http://schemas.microsoft.com/office/drawing/2014/main" id="{2C607671-6184-B8E2-718D-26D907E43AC8}"/>
              </a:ext>
            </a:extLst>
          </p:cNvPr>
          <p:cNvSpPr txBox="1">
            <a:spLocks/>
          </p:cNvSpPr>
          <p:nvPr/>
        </p:nvSpPr>
        <p:spPr>
          <a:xfrm>
            <a:off x="3426594" y="428700"/>
            <a:ext cx="5582653" cy="48634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pPr>
            <a:r>
              <a:rPr lang="en-GB" sz="1600" dirty="0"/>
              <a:t>Each .</a:t>
            </a:r>
            <a:r>
              <a:rPr lang="en-GB" sz="1600" dirty="0" err="1"/>
              <a:t>ipynb</a:t>
            </a:r>
            <a:r>
              <a:rPr lang="en-GB" sz="1600" dirty="0"/>
              <a:t> file is one notebook</a:t>
            </a:r>
          </a:p>
          <a:p>
            <a:pPr lvl="1" algn="just">
              <a:lnSpc>
                <a:spcPct val="100000"/>
              </a:lnSpc>
              <a:buClrTx/>
            </a:pPr>
            <a:r>
              <a:rPr lang="en-GB" sz="1600" dirty="0"/>
              <a:t>Each time you create a new notebook, a new  .</a:t>
            </a:r>
            <a:r>
              <a:rPr lang="en-GB" sz="1600" dirty="0" err="1"/>
              <a:t>ipynb</a:t>
            </a:r>
            <a:r>
              <a:rPr lang="en-GB" sz="1600" dirty="0"/>
              <a:t> file will be created.</a:t>
            </a:r>
          </a:p>
          <a:p>
            <a:pPr lvl="1" algn="just">
              <a:lnSpc>
                <a:spcPct val="100000"/>
              </a:lnSpc>
              <a:buClrTx/>
            </a:pPr>
            <a:r>
              <a:rPr lang="en-GB" sz="1600" dirty="0"/>
              <a:t>An .</a:t>
            </a:r>
            <a:r>
              <a:rPr lang="en-GB" sz="1600" dirty="0" err="1"/>
              <a:t>ipynb</a:t>
            </a:r>
            <a:r>
              <a:rPr lang="en-GB" sz="1600" dirty="0"/>
              <a:t> file is a text file that describes the contents of your notebook in a format called JSON. Each cell and its contents, including image attachments that have been converted into strings of text, is listed therein along with </a:t>
            </a:r>
            <a:r>
              <a:rPr lang="en-GB" sz="1600" dirty="0" err="1"/>
              <a:t>medatadata</a:t>
            </a:r>
            <a:r>
              <a:rPr lang="en-GB" sz="1600" dirty="0"/>
              <a:t>.</a:t>
            </a:r>
          </a:p>
          <a:p>
            <a:pPr algn="just">
              <a:lnSpc>
                <a:spcPct val="100000"/>
              </a:lnSpc>
              <a:buClrTx/>
            </a:pPr>
            <a:r>
              <a:rPr lang="en-GB" sz="1600" dirty="0"/>
              <a:t>You can edit this yourself — if you know what you are doing! — by selecting “Edit &gt; Edit Notebook Metadata” from the menu bar in the notebook. You can also view the contents of your notebook files by selecting “Edit” from the controls on the dashboard</a:t>
            </a:r>
          </a:p>
          <a:p>
            <a:pPr algn="just">
              <a:lnSpc>
                <a:spcPct val="100000"/>
              </a:lnSpc>
              <a:buClrTx/>
            </a:pPr>
            <a:r>
              <a:rPr lang="en-GB" sz="1600" dirty="0"/>
              <a:t>However, the key word there is </a:t>
            </a:r>
            <a:r>
              <a:rPr lang="en-GB" sz="1600" i="1" dirty="0"/>
              <a:t>can.</a:t>
            </a:r>
            <a:r>
              <a:rPr lang="en-GB" sz="1600" dirty="0"/>
              <a:t> In most cases, there’s no reason you should ever need to edit your notebook metadata manually.</a:t>
            </a:r>
            <a:br>
              <a:rPr lang="en-GB" sz="1600" dirty="0"/>
            </a:br>
            <a:endParaRPr lang="en-GB" sz="1600" dirty="0"/>
          </a:p>
        </p:txBody>
      </p:sp>
    </p:spTree>
    <p:extLst>
      <p:ext uri="{BB962C8B-B14F-4D97-AF65-F5344CB8AC3E}">
        <p14:creationId xmlns:p14="http://schemas.microsoft.com/office/powerpoint/2010/main" val="1232347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3061740669"/>
              </p:ext>
            </p:extLst>
          </p:nvPr>
        </p:nvGraphicFramePr>
        <p:xfrm>
          <a:off x="535482" y="1078028"/>
          <a:ext cx="8073035" cy="3790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NOTEBOOK TERMS</a:t>
            </a:r>
          </a:p>
        </p:txBody>
      </p:sp>
    </p:spTree>
    <p:extLst>
      <p:ext uri="{BB962C8B-B14F-4D97-AF65-F5344CB8AC3E}">
        <p14:creationId xmlns:p14="http://schemas.microsoft.com/office/powerpoint/2010/main" val="174412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1781378467"/>
              </p:ext>
            </p:extLst>
          </p:nvPr>
        </p:nvGraphicFramePr>
        <p:xfrm>
          <a:off x="535482" y="952901"/>
          <a:ext cx="8073035" cy="3915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NOTEBOOK TERMS</a:t>
            </a:r>
          </a:p>
        </p:txBody>
      </p:sp>
    </p:spTree>
    <p:extLst>
      <p:ext uri="{BB962C8B-B14F-4D97-AF65-F5344CB8AC3E}">
        <p14:creationId xmlns:p14="http://schemas.microsoft.com/office/powerpoint/2010/main" val="106936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1135038146"/>
              </p:ext>
            </p:extLst>
          </p:nvPr>
        </p:nvGraphicFramePr>
        <p:xfrm>
          <a:off x="535482" y="981777"/>
          <a:ext cx="8073035" cy="3887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NOTEBOOK TERMS</a:t>
            </a:r>
          </a:p>
        </p:txBody>
      </p:sp>
    </p:spTree>
    <p:extLst>
      <p:ext uri="{BB962C8B-B14F-4D97-AF65-F5344CB8AC3E}">
        <p14:creationId xmlns:p14="http://schemas.microsoft.com/office/powerpoint/2010/main" val="108572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KERNELS</a:t>
            </a:r>
          </a:p>
        </p:txBody>
      </p:sp>
      <p:sp>
        <p:nvSpPr>
          <p:cNvPr id="7" name="Content Placeholder 1">
            <a:extLst>
              <a:ext uri="{FF2B5EF4-FFF2-40B4-BE49-F238E27FC236}">
                <a16:creationId xmlns:a16="http://schemas.microsoft.com/office/drawing/2014/main" id="{343E824A-CC76-93AF-EC13-B336BA609DBB}"/>
              </a:ext>
            </a:extLst>
          </p:cNvPr>
          <p:cNvSpPr txBox="1">
            <a:spLocks/>
          </p:cNvSpPr>
          <p:nvPr/>
        </p:nvSpPr>
        <p:spPr>
          <a:xfrm>
            <a:off x="289778" y="932958"/>
            <a:ext cx="4186007" cy="410105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Tx/>
            </a:pPr>
            <a:r>
              <a:rPr lang="en-GB" dirty="0"/>
              <a:t>Behind every notebook runs a kernel</a:t>
            </a:r>
          </a:p>
          <a:p>
            <a:pPr lvl="1">
              <a:lnSpc>
                <a:spcPct val="120000"/>
              </a:lnSpc>
              <a:buClrTx/>
            </a:pPr>
            <a:r>
              <a:rPr lang="en-GB" dirty="0"/>
              <a:t>When you run a code cell, that code is executed within the kernel. </a:t>
            </a:r>
          </a:p>
          <a:p>
            <a:pPr lvl="1">
              <a:lnSpc>
                <a:spcPct val="120000"/>
              </a:lnSpc>
              <a:buClrTx/>
            </a:pPr>
            <a:r>
              <a:rPr lang="en-GB" dirty="0"/>
              <a:t>Any output is returned back to the cell to be displayed. </a:t>
            </a:r>
          </a:p>
          <a:p>
            <a:pPr lvl="1">
              <a:lnSpc>
                <a:spcPct val="120000"/>
              </a:lnSpc>
              <a:buClrTx/>
            </a:pPr>
            <a:r>
              <a:rPr lang="en-GB" dirty="0"/>
              <a:t>The kernel’s state </a:t>
            </a:r>
            <a:r>
              <a:rPr lang="en-GB" b="1" dirty="0"/>
              <a:t>persists</a:t>
            </a:r>
            <a:r>
              <a:rPr lang="en-GB" dirty="0"/>
              <a:t> over time and between cells — it pertains to the document as a whole and not individual cells.</a:t>
            </a:r>
          </a:p>
          <a:p>
            <a:pPr>
              <a:lnSpc>
                <a:spcPct val="120000"/>
              </a:lnSpc>
              <a:buClrTx/>
            </a:pPr>
            <a:r>
              <a:rPr lang="en-GB" dirty="0"/>
              <a:t>For example, if you import libraries or declare variables in one cell, they will be available in another. Let’s try this out to get a feel for it:</a:t>
            </a:r>
          </a:p>
          <a:p>
            <a:pPr>
              <a:lnSpc>
                <a:spcPct val="120000"/>
              </a:lnSpc>
              <a:buClrTx/>
            </a:pPr>
            <a:endParaRPr lang="en-GB" dirty="0"/>
          </a:p>
        </p:txBody>
      </p:sp>
      <p:pic>
        <p:nvPicPr>
          <p:cNvPr id="8" name="Picture 7" descr="Graphical user interface, text, application&#10;&#10;Description automatically generated">
            <a:extLst>
              <a:ext uri="{FF2B5EF4-FFF2-40B4-BE49-F238E27FC236}">
                <a16:creationId xmlns:a16="http://schemas.microsoft.com/office/drawing/2014/main" id="{87054AE0-8EE2-5838-8648-A818A48A9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795" y="1540454"/>
            <a:ext cx="4385510" cy="2062591"/>
          </a:xfrm>
          <a:prstGeom prst="rect">
            <a:avLst/>
          </a:prstGeom>
        </p:spPr>
      </p:pic>
    </p:spTree>
    <p:extLst>
      <p:ext uri="{BB962C8B-B14F-4D97-AF65-F5344CB8AC3E}">
        <p14:creationId xmlns:p14="http://schemas.microsoft.com/office/powerpoint/2010/main" val="288274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CHOOSING A KERNEL</a:t>
            </a:r>
          </a:p>
        </p:txBody>
      </p:sp>
      <p:sp>
        <p:nvSpPr>
          <p:cNvPr id="3" name="Content Placeholder 1">
            <a:extLst>
              <a:ext uri="{FF2B5EF4-FFF2-40B4-BE49-F238E27FC236}">
                <a16:creationId xmlns:a16="http://schemas.microsoft.com/office/drawing/2014/main" id="{366B4DC4-69C9-BAA2-5D0E-F4A94C860005}"/>
              </a:ext>
            </a:extLst>
          </p:cNvPr>
          <p:cNvSpPr txBox="1">
            <a:spLocks/>
          </p:cNvSpPr>
          <p:nvPr/>
        </p:nvSpPr>
        <p:spPr>
          <a:xfrm>
            <a:off x="356085" y="1168267"/>
            <a:ext cx="8631333" cy="39752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pPr>
            <a:r>
              <a:rPr lang="en-GB" dirty="0"/>
              <a:t>You may have noticed that </a:t>
            </a:r>
            <a:r>
              <a:rPr lang="en-GB" dirty="0" err="1"/>
              <a:t>Jupyter</a:t>
            </a:r>
            <a:r>
              <a:rPr lang="en-GB" dirty="0"/>
              <a:t> gives you the option to change kernel, and in fact there are many different options to choose from. </a:t>
            </a:r>
          </a:p>
          <a:p>
            <a:pPr lvl="1" algn="just">
              <a:lnSpc>
                <a:spcPct val="100000"/>
              </a:lnSpc>
              <a:buClrTx/>
            </a:pPr>
            <a:r>
              <a:rPr lang="en-GB" dirty="0"/>
              <a:t>Back when you created a new notebook from the dashboard by selecting a Python version, you were actually choosing which kernel to use.</a:t>
            </a:r>
          </a:p>
          <a:p>
            <a:pPr algn="just">
              <a:lnSpc>
                <a:spcPct val="100000"/>
              </a:lnSpc>
              <a:buClrTx/>
            </a:pPr>
            <a:r>
              <a:rPr lang="en-GB" dirty="0"/>
              <a:t>There kernels for different versions of Python, and also for over 100 languages including Java, C, and even Fortran. </a:t>
            </a:r>
          </a:p>
          <a:p>
            <a:pPr lvl="1" algn="just">
              <a:lnSpc>
                <a:spcPct val="100000"/>
              </a:lnSpc>
              <a:buClrTx/>
            </a:pPr>
            <a:r>
              <a:rPr lang="en-GB" dirty="0"/>
              <a:t>Data scientists may be particularly interested in the kernels for R and Julia, as well as both </a:t>
            </a:r>
            <a:r>
              <a:rPr lang="en-GB" dirty="0" err="1"/>
              <a:t>imatlab</a:t>
            </a:r>
            <a:r>
              <a:rPr lang="en-GB" dirty="0"/>
              <a:t> and the </a:t>
            </a:r>
            <a:r>
              <a:rPr lang="en-GB" dirty="0" err="1"/>
              <a:t>Calysto</a:t>
            </a:r>
            <a:r>
              <a:rPr lang="en-GB" dirty="0"/>
              <a:t> MATLAB Kernel for </a:t>
            </a:r>
            <a:r>
              <a:rPr lang="en-GB" dirty="0" err="1"/>
              <a:t>Matlab</a:t>
            </a:r>
            <a:r>
              <a:rPr lang="en-GB" dirty="0"/>
              <a:t>.</a:t>
            </a:r>
          </a:p>
          <a:p>
            <a:pPr algn="just">
              <a:lnSpc>
                <a:spcPct val="100000"/>
              </a:lnSpc>
              <a:buClrTx/>
            </a:pPr>
            <a:r>
              <a:rPr lang="en-GB" dirty="0"/>
              <a:t>The SoS kernel provides multi-language support within a single notebook.</a:t>
            </a:r>
          </a:p>
        </p:txBody>
      </p:sp>
    </p:spTree>
    <p:extLst>
      <p:ext uri="{BB962C8B-B14F-4D97-AF65-F5344CB8AC3E}">
        <p14:creationId xmlns:p14="http://schemas.microsoft.com/office/powerpoint/2010/main" val="2966609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CELLS</a:t>
            </a:r>
          </a:p>
        </p:txBody>
      </p:sp>
      <p:pic>
        <p:nvPicPr>
          <p:cNvPr id="3" name="Picture 2">
            <a:extLst>
              <a:ext uri="{FF2B5EF4-FFF2-40B4-BE49-F238E27FC236}">
                <a16:creationId xmlns:a16="http://schemas.microsoft.com/office/drawing/2014/main" id="{F480E692-72C6-5803-0280-77CB88774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995203"/>
            <a:ext cx="9144001" cy="1104965"/>
          </a:xfrm>
          <a:prstGeom prst="rect">
            <a:avLst/>
          </a:prstGeom>
        </p:spPr>
      </p:pic>
      <p:sp>
        <p:nvSpPr>
          <p:cNvPr id="6" name="Content Placeholder 1">
            <a:extLst>
              <a:ext uri="{FF2B5EF4-FFF2-40B4-BE49-F238E27FC236}">
                <a16:creationId xmlns:a16="http://schemas.microsoft.com/office/drawing/2014/main" id="{3745D019-7300-375B-DE2D-E206D638A574}"/>
              </a:ext>
            </a:extLst>
          </p:cNvPr>
          <p:cNvSpPr txBox="1">
            <a:spLocks/>
          </p:cNvSpPr>
          <p:nvPr/>
        </p:nvSpPr>
        <p:spPr>
          <a:xfrm>
            <a:off x="145471" y="857400"/>
            <a:ext cx="8998529" cy="313780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buClrTx/>
            </a:pPr>
            <a:r>
              <a:rPr lang="en-GB" dirty="0"/>
              <a:t>Cells form the body of a notebook. </a:t>
            </a:r>
          </a:p>
          <a:p>
            <a:pPr algn="just">
              <a:lnSpc>
                <a:spcPct val="120000"/>
              </a:lnSpc>
              <a:buClrTx/>
            </a:pPr>
            <a:r>
              <a:rPr lang="en-GB" dirty="0"/>
              <a:t>There are two main cell types :</a:t>
            </a:r>
          </a:p>
          <a:p>
            <a:pPr algn="just">
              <a:lnSpc>
                <a:spcPct val="120000"/>
              </a:lnSpc>
              <a:buClrTx/>
            </a:pPr>
            <a:r>
              <a:rPr lang="en-GB" dirty="0"/>
              <a:t>A </a:t>
            </a:r>
            <a:r>
              <a:rPr lang="en-GB" b="1" dirty="0"/>
              <a:t>code cell </a:t>
            </a:r>
            <a:r>
              <a:rPr lang="en-GB" dirty="0"/>
              <a:t>contains code to be executed in the kernel. </a:t>
            </a:r>
          </a:p>
          <a:p>
            <a:pPr lvl="1" algn="just">
              <a:lnSpc>
                <a:spcPct val="120000"/>
              </a:lnSpc>
              <a:buClrTx/>
            </a:pPr>
            <a:r>
              <a:rPr lang="en-GB" dirty="0"/>
              <a:t>When the code is run, the notebook displays the output below the code cell that generated it.</a:t>
            </a:r>
          </a:p>
          <a:p>
            <a:pPr lvl="1" algn="just">
              <a:lnSpc>
                <a:spcPct val="120000"/>
              </a:lnSpc>
              <a:buClrTx/>
            </a:pPr>
            <a:r>
              <a:rPr lang="en-GB" dirty="0"/>
              <a:t>The first cell in a new notebook is always a code cell.</a:t>
            </a:r>
          </a:p>
          <a:p>
            <a:pPr algn="just">
              <a:lnSpc>
                <a:spcPct val="120000"/>
              </a:lnSpc>
              <a:buClrTx/>
            </a:pPr>
            <a:r>
              <a:rPr lang="en-GB" dirty="0"/>
              <a:t>A </a:t>
            </a:r>
            <a:r>
              <a:rPr lang="en-GB" b="1" dirty="0"/>
              <a:t>Markdown cell </a:t>
            </a:r>
            <a:r>
              <a:rPr lang="en-GB" dirty="0"/>
              <a:t>contains text formatted using Markdown and displays its output in-place when the Markdown cell is run.</a:t>
            </a:r>
          </a:p>
          <a:p>
            <a:pPr algn="just">
              <a:lnSpc>
                <a:spcPct val="120000"/>
              </a:lnSpc>
              <a:buClrTx/>
            </a:pPr>
            <a:r>
              <a:rPr lang="en-GB" dirty="0"/>
              <a:t>Let’s test it out with a classic hello world example: </a:t>
            </a:r>
          </a:p>
          <a:p>
            <a:pPr algn="just">
              <a:lnSpc>
                <a:spcPct val="120000"/>
              </a:lnSpc>
              <a:buClrTx/>
            </a:pPr>
            <a:r>
              <a:rPr lang="en-GB" dirty="0"/>
              <a:t>Type print('Hello World!') into the cell and click the run button Notebook Run Button in the toolbar above or press Ctrl (or CMD) + Enter.</a:t>
            </a:r>
          </a:p>
        </p:txBody>
      </p:sp>
    </p:spTree>
    <p:extLst>
      <p:ext uri="{BB962C8B-B14F-4D97-AF65-F5344CB8AC3E}">
        <p14:creationId xmlns:p14="http://schemas.microsoft.com/office/powerpoint/2010/main" val="1803784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43"/>
          <p:cNvSpPr txBox="1">
            <a:spLocks noGrp="1"/>
          </p:cNvSpPr>
          <p:nvPr>
            <p:ph type="title"/>
          </p:nvPr>
        </p:nvSpPr>
        <p:spPr>
          <a:xfrm>
            <a:off x="451883" y="0"/>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BIO</a:t>
            </a:r>
            <a:endParaRPr dirty="0"/>
          </a:p>
        </p:txBody>
      </p:sp>
      <p:pic>
        <p:nvPicPr>
          <p:cNvPr id="537" name="Google Shape;537;p43"/>
          <p:cNvPicPr preferRelativeResize="0"/>
          <p:nvPr/>
        </p:nvPicPr>
        <p:blipFill>
          <a:blip r:embed="rId3"/>
          <a:srcRect/>
          <a:stretch/>
        </p:blipFill>
        <p:spPr>
          <a:xfrm>
            <a:off x="1149955" y="1684023"/>
            <a:ext cx="1575900" cy="1575900"/>
          </a:xfrm>
          <a:prstGeom prst="ellipse">
            <a:avLst/>
          </a:prstGeom>
          <a:noFill/>
          <a:ln>
            <a:noFill/>
          </a:ln>
        </p:spPr>
      </p:pic>
      <p:sp>
        <p:nvSpPr>
          <p:cNvPr id="538" name="Google Shape;538;p43"/>
          <p:cNvSpPr txBox="1"/>
          <p:nvPr/>
        </p:nvSpPr>
        <p:spPr>
          <a:xfrm>
            <a:off x="1149955" y="3465778"/>
            <a:ext cx="1575900" cy="26723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Titillium Web"/>
                <a:ea typeface="Titillium Web"/>
                <a:cs typeface="Titillium Web"/>
                <a:sym typeface="Titillium Web"/>
              </a:rPr>
              <a:t>CIPRIAN DOBRE</a:t>
            </a:r>
            <a:endParaRPr lang="en-US" sz="900" dirty="0">
              <a:solidFill>
                <a:schemeClr val="lt1"/>
              </a:solidFill>
              <a:latin typeface="Titillium Web"/>
              <a:ea typeface="Titillium Web"/>
              <a:cs typeface="Titillium Web"/>
              <a:sym typeface="Titillium Web"/>
            </a:endParaRPr>
          </a:p>
        </p:txBody>
      </p:sp>
      <p:sp>
        <p:nvSpPr>
          <p:cNvPr id="7" name="TextBox 6">
            <a:extLst>
              <a:ext uri="{FF2B5EF4-FFF2-40B4-BE49-F238E27FC236}">
                <a16:creationId xmlns:a16="http://schemas.microsoft.com/office/drawing/2014/main" id="{373CE52F-EE3C-D075-B38F-3C3CC9E4985A}"/>
              </a:ext>
            </a:extLst>
          </p:cNvPr>
          <p:cNvSpPr txBox="1"/>
          <p:nvPr/>
        </p:nvSpPr>
        <p:spPr>
          <a:xfrm>
            <a:off x="3718873" y="694313"/>
            <a:ext cx="5085761" cy="3754874"/>
          </a:xfrm>
          <a:prstGeom prst="rect">
            <a:avLst/>
          </a:prstGeom>
          <a:noFill/>
        </p:spPr>
        <p:txBody>
          <a:bodyPr wrap="square">
            <a:spAutoFit/>
          </a:bodyPr>
          <a:lstStyle/>
          <a:p>
            <a:pPr algn="just">
              <a:lnSpc>
                <a:spcPct val="150000"/>
              </a:lnSpc>
            </a:pPr>
            <a:r>
              <a:rPr lang="en-GB" sz="1600" b="1" dirty="0" err="1">
                <a:solidFill>
                  <a:schemeClr val="lt1"/>
                </a:solidFill>
                <a:latin typeface="Titillium Web"/>
              </a:rPr>
              <a:t>Ciprian</a:t>
            </a:r>
            <a:r>
              <a:rPr lang="en-GB" sz="1600" b="1" dirty="0">
                <a:solidFill>
                  <a:schemeClr val="lt1"/>
                </a:solidFill>
                <a:latin typeface="Titillium Web"/>
              </a:rPr>
              <a:t> </a:t>
            </a:r>
            <a:r>
              <a:rPr lang="en-GB" sz="1600" b="1" dirty="0" err="1">
                <a:solidFill>
                  <a:schemeClr val="lt1"/>
                </a:solidFill>
                <a:latin typeface="Titillium Web"/>
              </a:rPr>
              <a:t>Dobre</a:t>
            </a:r>
            <a:r>
              <a:rPr lang="en-GB" sz="1600" b="1" dirty="0">
                <a:solidFill>
                  <a:schemeClr val="lt1"/>
                </a:solidFill>
                <a:latin typeface="Titillium Web"/>
              </a:rPr>
              <a:t> is a university professor at the Faculty of Automation and Computers and coordinator of the </a:t>
            </a:r>
            <a:r>
              <a:rPr lang="en-GB" sz="1600" b="1" dirty="0" err="1">
                <a:solidFill>
                  <a:schemeClr val="lt1"/>
                </a:solidFill>
                <a:latin typeface="Titillium Web"/>
              </a:rPr>
              <a:t>MobyLab</a:t>
            </a:r>
            <a:r>
              <a:rPr lang="en-GB" sz="1600" b="1" dirty="0">
                <a:solidFill>
                  <a:schemeClr val="lt1"/>
                </a:solidFill>
                <a:latin typeface="Titillium Web"/>
              </a:rPr>
              <a:t> laboratory of the Polytechnic University of Bucharest. Specialist in distributed systems, he is the author of scientific achievements in the fields of the Internet of Things, data processing, mobile and Cloud computing, mobile and urban intelligent technologies, communication networks, eHealth, modelling and simulation, etc. More details at https://</a:t>
            </a:r>
            <a:r>
              <a:rPr lang="en-GB" sz="1600" b="1" dirty="0" err="1">
                <a:solidFill>
                  <a:schemeClr val="lt1"/>
                </a:solidFill>
                <a:latin typeface="Titillium Web"/>
              </a:rPr>
              <a:t>cipsm.hpc.pub.ro</a:t>
            </a:r>
            <a:r>
              <a:rPr lang="en-GB" sz="1600" b="1" dirty="0">
                <a:solidFill>
                  <a:schemeClr val="lt1"/>
                </a:solidFill>
                <a:latin typeface="Titillium Web"/>
              </a:rPr>
              <a:t>/.</a:t>
            </a:r>
            <a:endParaRPr lang="en-RO" sz="1600" b="1" dirty="0">
              <a:solidFill>
                <a:schemeClr val="lt1"/>
              </a:solidFill>
              <a:latin typeface="Titillium Web"/>
            </a:endParaRPr>
          </a:p>
        </p:txBody>
      </p:sp>
    </p:spTree>
    <p:extLst>
      <p:ext uri="{BB962C8B-B14F-4D97-AF65-F5344CB8AC3E}">
        <p14:creationId xmlns:p14="http://schemas.microsoft.com/office/powerpoint/2010/main" val="874568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CELLS (cont.)</a:t>
            </a:r>
          </a:p>
        </p:txBody>
      </p:sp>
      <p:pic>
        <p:nvPicPr>
          <p:cNvPr id="4" name="Content Placeholder 4" descr="Graphical user interface, text, application, email&#10;&#10;Description automatically generated">
            <a:extLst>
              <a:ext uri="{FF2B5EF4-FFF2-40B4-BE49-F238E27FC236}">
                <a16:creationId xmlns:a16="http://schemas.microsoft.com/office/drawing/2014/main" id="{D3AB2167-22B9-387C-92AF-B8C1422E5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1539"/>
            <a:ext cx="6157832" cy="1084549"/>
          </a:xfrm>
          <a:prstGeom prst="rect">
            <a:avLst/>
          </a:prstGeom>
        </p:spPr>
      </p:pic>
      <p:pic>
        <p:nvPicPr>
          <p:cNvPr id="5" name="Picture 4">
            <a:extLst>
              <a:ext uri="{FF2B5EF4-FFF2-40B4-BE49-F238E27FC236}">
                <a16:creationId xmlns:a16="http://schemas.microsoft.com/office/drawing/2014/main" id="{FC9B371F-C298-4634-44DD-8A08BF4CF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752" y="1001539"/>
            <a:ext cx="11168953" cy="1084549"/>
          </a:xfrm>
          <a:prstGeom prst="rect">
            <a:avLst/>
          </a:prstGeom>
        </p:spPr>
      </p:pic>
      <p:sp>
        <p:nvSpPr>
          <p:cNvPr id="7" name="Content Placeholder 1">
            <a:extLst>
              <a:ext uri="{FF2B5EF4-FFF2-40B4-BE49-F238E27FC236}">
                <a16:creationId xmlns:a16="http://schemas.microsoft.com/office/drawing/2014/main" id="{CCF306B9-22F0-235D-1009-3F66DB07A267}"/>
              </a:ext>
            </a:extLst>
          </p:cNvPr>
          <p:cNvSpPr txBox="1">
            <a:spLocks/>
          </p:cNvSpPr>
          <p:nvPr/>
        </p:nvSpPr>
        <p:spPr>
          <a:xfrm>
            <a:off x="61832" y="2230228"/>
            <a:ext cx="9014791" cy="28037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4"/>
              </a:buBlip>
              <a:defRPr sz="2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4"/>
              </a:buBlip>
              <a:defRPr sz="2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4"/>
              </a:buBlip>
              <a:defRPr sz="18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4"/>
              </a:buBlip>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Tx/>
              <a:buFont typeface="Arial" panose="020B0604020202020204" pitchFamily="34" charset="0"/>
              <a:buChar char="•"/>
            </a:pPr>
            <a:r>
              <a:rPr lang="en-GB" sz="1400" dirty="0">
                <a:solidFill>
                  <a:schemeClr val="tx1">
                    <a:lumMod val="85000"/>
                    <a:lumOff val="15000"/>
                  </a:schemeClr>
                </a:solidFill>
                <a:latin typeface="Titillium Web" pitchFamily="2" charset="77"/>
                <a:cs typeface="+mn-cs"/>
              </a:rPr>
              <a:t>Notice the difference? When we run the cell, its output is displayed below and the label to its left will have changed from In [ ] to In [1]</a:t>
            </a:r>
          </a:p>
          <a:p>
            <a:pPr lvl="1">
              <a:lnSpc>
                <a:spcPct val="120000"/>
              </a:lnSpc>
              <a:buClrTx/>
              <a:buFont typeface="Arial" panose="020B0604020202020204" pitchFamily="34" charset="0"/>
              <a:buChar char="•"/>
            </a:pPr>
            <a:r>
              <a:rPr lang="en-GB" sz="1400" dirty="0">
                <a:solidFill>
                  <a:schemeClr val="tx1">
                    <a:lumMod val="85000"/>
                    <a:lumOff val="15000"/>
                  </a:schemeClr>
                </a:solidFill>
                <a:latin typeface="Titillium Web" pitchFamily="2" charset="77"/>
                <a:cs typeface="+mn-cs"/>
              </a:rPr>
              <a:t>The “In” part of the label is simply short for “Input,” while the label number indicates when the cell was executed on the kernel — in this case the cell was executed first.</a:t>
            </a:r>
          </a:p>
          <a:p>
            <a:pPr lvl="1">
              <a:lnSpc>
                <a:spcPct val="120000"/>
              </a:lnSpc>
              <a:buClrTx/>
              <a:buFont typeface="Arial" panose="020B0604020202020204" pitchFamily="34" charset="0"/>
              <a:buChar char="•"/>
            </a:pPr>
            <a:r>
              <a:rPr lang="en-GB" sz="1400" dirty="0">
                <a:solidFill>
                  <a:schemeClr val="tx1">
                    <a:lumMod val="85000"/>
                    <a:lumOff val="15000"/>
                  </a:schemeClr>
                </a:solidFill>
                <a:latin typeface="Titillium Web" pitchFamily="2" charset="77"/>
                <a:cs typeface="+mn-cs"/>
              </a:rPr>
              <a:t>Run the cell again and the label will change to In [2] because now the cell was the second to be run on the kernel. </a:t>
            </a:r>
          </a:p>
          <a:p>
            <a:pPr>
              <a:lnSpc>
                <a:spcPct val="120000"/>
              </a:lnSpc>
              <a:buClrTx/>
              <a:buFont typeface="Arial" panose="020B0604020202020204" pitchFamily="34" charset="0"/>
              <a:buChar char="•"/>
            </a:pPr>
            <a:r>
              <a:rPr lang="en-GB" sz="1400" dirty="0">
                <a:solidFill>
                  <a:schemeClr val="tx1">
                    <a:lumMod val="85000"/>
                    <a:lumOff val="15000"/>
                  </a:schemeClr>
                </a:solidFill>
                <a:latin typeface="Titillium Web" pitchFamily="2" charset="77"/>
                <a:cs typeface="+mn-cs"/>
              </a:rPr>
              <a:t>The output of a code cell also forms part of the document</a:t>
            </a:r>
          </a:p>
          <a:p>
            <a:pPr lvl="1">
              <a:lnSpc>
                <a:spcPct val="120000"/>
              </a:lnSpc>
              <a:buClrTx/>
              <a:buFont typeface="Arial" panose="020B0604020202020204" pitchFamily="34" charset="0"/>
              <a:buChar char="•"/>
            </a:pPr>
            <a:r>
              <a:rPr lang="en-GB" sz="1400" dirty="0">
                <a:solidFill>
                  <a:schemeClr val="tx1">
                    <a:lumMod val="85000"/>
                    <a:lumOff val="15000"/>
                  </a:schemeClr>
                </a:solidFill>
                <a:latin typeface="Titillium Web" pitchFamily="2" charset="77"/>
                <a:cs typeface="+mn-cs"/>
              </a:rPr>
              <a:t>You can always tell the difference between code and Markdown cells because code cells have that label on the left and Markdown cells do not.</a:t>
            </a:r>
            <a:br>
              <a:rPr lang="en-GB" sz="1400" dirty="0">
                <a:latin typeface="Titillium Web" pitchFamily="2" charset="77"/>
              </a:rPr>
            </a:br>
            <a:endParaRPr lang="en-GB" sz="1400" dirty="0">
              <a:latin typeface="Titillium Web" pitchFamily="2" charset="77"/>
            </a:endParaRPr>
          </a:p>
        </p:txBody>
      </p:sp>
    </p:spTree>
    <p:extLst>
      <p:ext uri="{BB962C8B-B14F-4D97-AF65-F5344CB8AC3E}">
        <p14:creationId xmlns:p14="http://schemas.microsoft.com/office/powerpoint/2010/main" val="669939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CELLS (cont.)</a:t>
            </a:r>
          </a:p>
        </p:txBody>
      </p:sp>
      <p:pic>
        <p:nvPicPr>
          <p:cNvPr id="3" name="Picture 2">
            <a:extLst>
              <a:ext uri="{FF2B5EF4-FFF2-40B4-BE49-F238E27FC236}">
                <a16:creationId xmlns:a16="http://schemas.microsoft.com/office/drawing/2014/main" id="{275A1903-2D03-3F74-84B8-4EC2F2B5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36" y="1201120"/>
            <a:ext cx="7834926" cy="2317749"/>
          </a:xfrm>
          <a:prstGeom prst="rect">
            <a:avLst/>
          </a:prstGeom>
        </p:spPr>
      </p:pic>
      <p:sp>
        <p:nvSpPr>
          <p:cNvPr id="8" name="TextBox 7">
            <a:extLst>
              <a:ext uri="{FF2B5EF4-FFF2-40B4-BE49-F238E27FC236}">
                <a16:creationId xmlns:a16="http://schemas.microsoft.com/office/drawing/2014/main" id="{3EC89751-4574-2594-F40A-12700156F41D}"/>
              </a:ext>
            </a:extLst>
          </p:cNvPr>
          <p:cNvSpPr txBox="1"/>
          <p:nvPr/>
        </p:nvSpPr>
        <p:spPr>
          <a:xfrm>
            <a:off x="654536" y="3657832"/>
            <a:ext cx="7834925" cy="923330"/>
          </a:xfrm>
          <a:prstGeom prst="rect">
            <a:avLst/>
          </a:prstGeom>
          <a:noFill/>
        </p:spPr>
        <p:txBody>
          <a:bodyPr wrap="square">
            <a:spAutoFit/>
          </a:bodyPr>
          <a:lstStyle/>
          <a:p>
            <a:pPr algn="just"/>
            <a:r>
              <a:rPr lang="en-GB" sz="1800" dirty="0">
                <a:solidFill>
                  <a:schemeClr val="tx1">
                    <a:lumMod val="75000"/>
                    <a:lumOff val="25000"/>
                  </a:schemeClr>
                </a:solidFill>
                <a:latin typeface="Titillium Web" pitchFamily="2" charset="77"/>
                <a:cs typeface="Arial" panose="020B0604020202020204" pitchFamily="34" charset="0"/>
              </a:rPr>
              <a:t>In general, the output of a cell comes from any text data specifically printed during the cell’s execution, as well as the value of the last line in the cell, be it a lone variable, a function call, or something else.</a:t>
            </a:r>
          </a:p>
        </p:txBody>
      </p:sp>
    </p:spTree>
    <p:extLst>
      <p:ext uri="{BB962C8B-B14F-4D97-AF65-F5344CB8AC3E}">
        <p14:creationId xmlns:p14="http://schemas.microsoft.com/office/powerpoint/2010/main" val="241121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KEYBOARD SHORTCUTS</a:t>
            </a:r>
          </a:p>
        </p:txBody>
      </p:sp>
      <p:sp>
        <p:nvSpPr>
          <p:cNvPr id="4" name="Content Placeholder 1">
            <a:extLst>
              <a:ext uri="{FF2B5EF4-FFF2-40B4-BE49-F238E27FC236}">
                <a16:creationId xmlns:a16="http://schemas.microsoft.com/office/drawing/2014/main" id="{785BE3A5-5CC9-208C-2723-D0096BB06D2F}"/>
              </a:ext>
            </a:extLst>
          </p:cNvPr>
          <p:cNvSpPr txBox="1">
            <a:spLocks/>
          </p:cNvSpPr>
          <p:nvPr/>
        </p:nvSpPr>
        <p:spPr>
          <a:xfrm>
            <a:off x="145472" y="857400"/>
            <a:ext cx="8883026" cy="41862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Tx/>
            </a:pPr>
            <a:r>
              <a:rPr lang="en-GB" sz="1200" dirty="0"/>
              <a:t>One thing you may have observed when running your cells is that their border turns blue, whereas it was green while you were editing. </a:t>
            </a:r>
          </a:p>
          <a:p>
            <a:pPr lvl="1">
              <a:lnSpc>
                <a:spcPct val="100000"/>
              </a:lnSpc>
              <a:buClrTx/>
            </a:pPr>
            <a:r>
              <a:rPr lang="en-GB" sz="1200" dirty="0"/>
              <a:t>In a </a:t>
            </a:r>
            <a:r>
              <a:rPr lang="en-GB" sz="1200" dirty="0" err="1"/>
              <a:t>Jupyter</a:t>
            </a:r>
            <a:r>
              <a:rPr lang="en-GB" sz="1200" dirty="0"/>
              <a:t> Notebook, there is always one “active” cell highlighted with a border whose </a:t>
            </a:r>
            <a:r>
              <a:rPr lang="en-GB" sz="1200" dirty="0" err="1"/>
              <a:t>color</a:t>
            </a:r>
            <a:r>
              <a:rPr lang="en-GB" sz="1200" dirty="0"/>
              <a:t> denotes its current mode:</a:t>
            </a:r>
          </a:p>
          <a:p>
            <a:pPr lvl="2">
              <a:lnSpc>
                <a:spcPct val="100000"/>
              </a:lnSpc>
              <a:buClrTx/>
            </a:pPr>
            <a:r>
              <a:rPr lang="en-GB" sz="1200" b="1" dirty="0"/>
              <a:t>Green outline </a:t>
            </a:r>
            <a:r>
              <a:rPr lang="en-GB" sz="1200" dirty="0"/>
              <a:t>— cell is in “edit mode”</a:t>
            </a:r>
          </a:p>
          <a:p>
            <a:pPr lvl="2">
              <a:lnSpc>
                <a:spcPct val="100000"/>
              </a:lnSpc>
              <a:buClrTx/>
            </a:pPr>
            <a:r>
              <a:rPr lang="en-GB" sz="1200" b="1" dirty="0"/>
              <a:t>Blue outline</a:t>
            </a:r>
            <a:r>
              <a:rPr lang="en-GB" sz="1200" dirty="0"/>
              <a:t> — cell is in “command mode”</a:t>
            </a:r>
          </a:p>
          <a:p>
            <a:pPr>
              <a:lnSpc>
                <a:spcPct val="100000"/>
              </a:lnSpc>
              <a:buClrTx/>
            </a:pPr>
            <a:r>
              <a:rPr lang="en-GB" sz="1200" dirty="0"/>
              <a:t>Keyboard shortcuts are a very popular aspect of the </a:t>
            </a:r>
            <a:r>
              <a:rPr lang="en-GB" sz="1200" dirty="0" err="1"/>
              <a:t>Jupyter</a:t>
            </a:r>
            <a:r>
              <a:rPr lang="en-GB" sz="1200" dirty="0"/>
              <a:t> environment because they facilitate a speedy cell-based workflow. Many of these are actions you can carry out on the active cell when it’s in command mode.</a:t>
            </a:r>
          </a:p>
          <a:p>
            <a:pPr lvl="1">
              <a:lnSpc>
                <a:spcPct val="100000"/>
              </a:lnSpc>
              <a:buClrTx/>
            </a:pPr>
            <a:r>
              <a:rPr lang="en-GB" sz="1200" dirty="0"/>
              <a:t>Scroll up and down your cells with your Up and Down keys.</a:t>
            </a:r>
          </a:p>
          <a:p>
            <a:pPr lvl="1">
              <a:lnSpc>
                <a:spcPct val="100000"/>
              </a:lnSpc>
              <a:buClrTx/>
            </a:pPr>
            <a:r>
              <a:rPr lang="en-GB" sz="1200" dirty="0"/>
              <a:t>Press A or B to insert a new cell above or below the active cell. </a:t>
            </a:r>
          </a:p>
          <a:p>
            <a:pPr lvl="1">
              <a:lnSpc>
                <a:spcPct val="100000"/>
              </a:lnSpc>
              <a:buClrTx/>
            </a:pPr>
            <a:r>
              <a:rPr lang="en-GB" sz="1200" dirty="0"/>
              <a:t>M will transform the active cell to a Markdown cell.</a:t>
            </a:r>
          </a:p>
          <a:p>
            <a:pPr lvl="1">
              <a:lnSpc>
                <a:spcPct val="100000"/>
              </a:lnSpc>
              <a:buClrTx/>
            </a:pPr>
            <a:r>
              <a:rPr lang="en-GB" sz="1200" dirty="0"/>
              <a:t>Y will set the active cell to a code cell.</a:t>
            </a:r>
          </a:p>
          <a:p>
            <a:pPr lvl="1">
              <a:lnSpc>
                <a:spcPct val="100000"/>
              </a:lnSpc>
              <a:buClrTx/>
            </a:pPr>
            <a:r>
              <a:rPr lang="en-GB" sz="1200" dirty="0"/>
              <a:t>D + D (D twice) will delete the active cell.</a:t>
            </a:r>
          </a:p>
          <a:p>
            <a:pPr lvl="1">
              <a:lnSpc>
                <a:spcPct val="100000"/>
              </a:lnSpc>
              <a:buClrTx/>
            </a:pPr>
            <a:r>
              <a:rPr lang="en-GB" sz="1200" dirty="0"/>
              <a:t>Z will undo cell deletion.</a:t>
            </a:r>
          </a:p>
          <a:p>
            <a:pPr lvl="1">
              <a:lnSpc>
                <a:spcPct val="100000"/>
              </a:lnSpc>
              <a:buClrTx/>
            </a:pPr>
            <a:r>
              <a:rPr lang="en-GB" sz="1200" dirty="0"/>
              <a:t>Hold Shift and press Up or Down to select multiple cells at once. With multiple cells selected, Shift + M will merge your selection.</a:t>
            </a:r>
          </a:p>
          <a:p>
            <a:pPr>
              <a:lnSpc>
                <a:spcPct val="100000"/>
              </a:lnSpc>
              <a:buClrTx/>
            </a:pPr>
            <a:r>
              <a:rPr lang="en-GB" sz="1200" dirty="0"/>
              <a:t>Ctrl + Shift + -, in edit mode, will split the active cell at the cursor.</a:t>
            </a:r>
          </a:p>
          <a:p>
            <a:pPr>
              <a:lnSpc>
                <a:spcPct val="100000"/>
              </a:lnSpc>
              <a:buClrTx/>
            </a:pPr>
            <a:r>
              <a:rPr lang="en-GB" sz="1200" dirty="0"/>
              <a:t>You can also click and Shift + Click in the margin to the left of your cells to select them.</a:t>
            </a:r>
          </a:p>
        </p:txBody>
      </p:sp>
    </p:spTree>
    <p:extLst>
      <p:ext uri="{BB962C8B-B14F-4D97-AF65-F5344CB8AC3E}">
        <p14:creationId xmlns:p14="http://schemas.microsoft.com/office/powerpoint/2010/main" val="4075036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MARKDOWN</a:t>
            </a:r>
          </a:p>
        </p:txBody>
      </p:sp>
      <p:pic>
        <p:nvPicPr>
          <p:cNvPr id="3" name="Picture 2" descr="Graphical user interface, text, application, email&#10;&#10;Description automatically generated">
            <a:extLst>
              <a:ext uri="{FF2B5EF4-FFF2-40B4-BE49-F238E27FC236}">
                <a16:creationId xmlns:a16="http://schemas.microsoft.com/office/drawing/2014/main" id="{76123911-E4EE-1E96-4782-D620BA8C4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47" y="1091042"/>
            <a:ext cx="4619034" cy="296141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B5B5F82D-8121-D0BF-4BEE-2A6BD3DCE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647" y="1091041"/>
            <a:ext cx="5721273" cy="2961417"/>
          </a:xfrm>
          <a:prstGeom prst="rect">
            <a:avLst/>
          </a:prstGeom>
        </p:spPr>
      </p:pic>
      <p:sp>
        <p:nvSpPr>
          <p:cNvPr id="7" name="TextBox 6">
            <a:extLst>
              <a:ext uri="{FF2B5EF4-FFF2-40B4-BE49-F238E27FC236}">
                <a16:creationId xmlns:a16="http://schemas.microsoft.com/office/drawing/2014/main" id="{8901C99F-3C61-584E-716B-B33EAB6C85DD}"/>
              </a:ext>
            </a:extLst>
          </p:cNvPr>
          <p:cNvSpPr txBox="1"/>
          <p:nvPr/>
        </p:nvSpPr>
        <p:spPr>
          <a:xfrm>
            <a:off x="243037" y="4130758"/>
            <a:ext cx="8643267" cy="830997"/>
          </a:xfrm>
          <a:prstGeom prst="rect">
            <a:avLst/>
          </a:prstGeom>
          <a:noFill/>
        </p:spPr>
        <p:txBody>
          <a:bodyPr wrap="square">
            <a:spAutoFit/>
          </a:bodyPr>
          <a:lstStyle/>
          <a:p>
            <a:pPr marL="285750" indent="-285750" algn="just">
              <a:buFont typeface="Arial" panose="020B0604020202020204" pitchFamily="34" charset="0"/>
              <a:buChar char="•"/>
            </a:pPr>
            <a:r>
              <a:rPr lang="en-GB" sz="1600" dirty="0">
                <a:latin typeface="Titillium Web" pitchFamily="2" charset="77"/>
              </a:rPr>
              <a:t>Markdown is a lightweight, easy to learn markup language for formatting plain text</a:t>
            </a:r>
          </a:p>
          <a:p>
            <a:pPr marL="285750" indent="-285750" algn="just">
              <a:buFont typeface="Arial" panose="020B0604020202020204" pitchFamily="34" charset="0"/>
              <a:buChar char="•"/>
            </a:pPr>
            <a:r>
              <a:rPr lang="en-GB" sz="1600" dirty="0">
                <a:latin typeface="Titillium Web" pitchFamily="2" charset="77"/>
              </a:rPr>
              <a:t>Its syntax has a one-to-one correspondence with HTML tags, so some prior knowledge here would be helpful but is definitely not a prerequisite</a:t>
            </a:r>
          </a:p>
        </p:txBody>
      </p:sp>
    </p:spTree>
    <p:extLst>
      <p:ext uri="{BB962C8B-B14F-4D97-AF65-F5344CB8AC3E}">
        <p14:creationId xmlns:p14="http://schemas.microsoft.com/office/powerpoint/2010/main" val="4201631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233018" y="3499285"/>
            <a:ext cx="6620268" cy="1380000"/>
          </a:xfrm>
          <a:prstGeom prst="rect">
            <a:avLst/>
          </a:prstGeom>
        </p:spPr>
        <p:txBody>
          <a:bodyPr spcFirstLastPara="1" wrap="square" lIns="0" tIns="0" rIns="0" bIns="0" anchor="b" anchorCtr="0">
            <a:noAutofit/>
          </a:bodyPr>
          <a:lstStyle/>
          <a:p>
            <a:pPr marL="0" lvl="0" indent="0" rtl="0">
              <a:lnSpc>
                <a:spcPct val="150000"/>
              </a:lnSpc>
              <a:spcBef>
                <a:spcPts val="600"/>
              </a:spcBef>
              <a:spcAft>
                <a:spcPts val="0"/>
              </a:spcAft>
            </a:pPr>
            <a:r>
              <a:rPr lang="en-US" sz="2400" b="1" dirty="0">
                <a:latin typeface="Titillium Web"/>
                <a:ea typeface="Titillium Web"/>
                <a:cs typeface="Titillium Web"/>
                <a:sym typeface="Titillium Web"/>
              </a:rPr>
              <a:t>A LITTLE EXAMPLE …</a:t>
            </a:r>
            <a:br>
              <a:rPr lang="en-US" sz="2400" b="1" dirty="0">
                <a:latin typeface="Titillium Web"/>
                <a:ea typeface="Titillium Web"/>
                <a:cs typeface="Titillium Web"/>
                <a:sym typeface="Titillium Web"/>
              </a:rPr>
            </a:br>
            <a:endParaRPr sz="2400" dirty="0"/>
          </a:p>
        </p:txBody>
      </p:sp>
    </p:spTree>
    <p:extLst>
      <p:ext uri="{BB962C8B-B14F-4D97-AF65-F5344CB8AC3E}">
        <p14:creationId xmlns:p14="http://schemas.microsoft.com/office/powerpoint/2010/main" val="2329183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SETUP</a:t>
            </a:r>
          </a:p>
        </p:txBody>
      </p:sp>
      <p:sp>
        <p:nvSpPr>
          <p:cNvPr id="8" name="Content Placeholder 1">
            <a:extLst>
              <a:ext uri="{FF2B5EF4-FFF2-40B4-BE49-F238E27FC236}">
                <a16:creationId xmlns:a16="http://schemas.microsoft.com/office/drawing/2014/main" id="{862FD8D5-87FF-39AE-E48D-3CCD01C76C0B}"/>
              </a:ext>
            </a:extLst>
          </p:cNvPr>
          <p:cNvSpPr txBox="1">
            <a:spLocks/>
          </p:cNvSpPr>
          <p:nvPr/>
        </p:nvSpPr>
        <p:spPr>
          <a:xfrm>
            <a:off x="346130" y="1216857"/>
            <a:ext cx="8602457" cy="41766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buClrTx/>
            </a:pPr>
            <a:r>
              <a:rPr lang="en-GB" dirty="0"/>
              <a:t>It’s common to start off with a code cell specifically for imports and setup, so that if you choose to add or change anything, you can simply edit and re-run the cell without causing any side-effects.</a:t>
            </a:r>
          </a:p>
        </p:txBody>
      </p:sp>
      <p:pic>
        <p:nvPicPr>
          <p:cNvPr id="9" name="Picture 8" descr="Graphical user interface, text, application&#10;&#10;Description automatically generated">
            <a:extLst>
              <a:ext uri="{FF2B5EF4-FFF2-40B4-BE49-F238E27FC236}">
                <a16:creationId xmlns:a16="http://schemas.microsoft.com/office/drawing/2014/main" id="{4ED3B80D-C5AD-CCAB-92B8-E9C7B7D5F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3409"/>
            <a:ext cx="7213600" cy="1422400"/>
          </a:xfrm>
          <a:prstGeom prst="rect">
            <a:avLst/>
          </a:prstGeom>
        </p:spPr>
      </p:pic>
      <p:sp>
        <p:nvSpPr>
          <p:cNvPr id="10" name="TextBox 9">
            <a:extLst>
              <a:ext uri="{FF2B5EF4-FFF2-40B4-BE49-F238E27FC236}">
                <a16:creationId xmlns:a16="http://schemas.microsoft.com/office/drawing/2014/main" id="{4DC7C11B-63F7-F7F9-BA1E-6A66FA9C8C4B}"/>
              </a:ext>
            </a:extLst>
          </p:cNvPr>
          <p:cNvSpPr txBox="1"/>
          <p:nvPr/>
        </p:nvSpPr>
        <p:spPr>
          <a:xfrm>
            <a:off x="7423776" y="2981734"/>
            <a:ext cx="1479892" cy="338554"/>
          </a:xfrm>
          <a:prstGeom prst="rect">
            <a:avLst/>
          </a:prstGeom>
          <a:noFill/>
        </p:spPr>
        <p:txBody>
          <a:bodyPr wrap="none" rtlCol="0">
            <a:spAutoFit/>
          </a:bodyPr>
          <a:lstStyle/>
          <a:p>
            <a:r>
              <a:rPr lang="en-GB" sz="1600" dirty="0">
                <a:latin typeface="Titillium Web" pitchFamily="2" charset="77"/>
                <a:cs typeface="Times New Roman" panose="02020603050405020304" pitchFamily="18" charset="0"/>
              </a:rPr>
              <a:t>work with data</a:t>
            </a:r>
          </a:p>
        </p:txBody>
      </p:sp>
      <p:cxnSp>
        <p:nvCxnSpPr>
          <p:cNvPr id="11" name="Straight Arrow Connector 10">
            <a:extLst>
              <a:ext uri="{FF2B5EF4-FFF2-40B4-BE49-F238E27FC236}">
                <a16:creationId xmlns:a16="http://schemas.microsoft.com/office/drawing/2014/main" id="{5070AEE2-3345-3E6C-229A-75EB94BCEA12}"/>
              </a:ext>
            </a:extLst>
          </p:cNvPr>
          <p:cNvCxnSpPr>
            <a:cxnSpLocks/>
          </p:cNvCxnSpPr>
          <p:nvPr/>
        </p:nvCxnSpPr>
        <p:spPr>
          <a:xfrm flipH="1">
            <a:off x="3773103" y="3166400"/>
            <a:ext cx="3617179" cy="27752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720343-E67D-D749-8DC0-8895438CFE54}"/>
              </a:ext>
            </a:extLst>
          </p:cNvPr>
          <p:cNvSpPr/>
          <p:nvPr/>
        </p:nvSpPr>
        <p:spPr>
          <a:xfrm>
            <a:off x="7415682" y="3375975"/>
            <a:ext cx="1107996" cy="338554"/>
          </a:xfrm>
          <a:prstGeom prst="rect">
            <a:avLst/>
          </a:prstGeom>
        </p:spPr>
        <p:txBody>
          <a:bodyPr wrap="none">
            <a:spAutoFit/>
          </a:bodyPr>
          <a:lstStyle/>
          <a:p>
            <a:r>
              <a:rPr lang="en-GB" sz="1600" dirty="0">
                <a:latin typeface="Titillium Web" pitchFamily="2" charset="77"/>
              </a:rPr>
              <a:t>plot charts</a:t>
            </a:r>
          </a:p>
        </p:txBody>
      </p:sp>
      <p:sp>
        <p:nvSpPr>
          <p:cNvPr id="13" name="Rectangle 12">
            <a:extLst>
              <a:ext uri="{FF2B5EF4-FFF2-40B4-BE49-F238E27FC236}">
                <a16:creationId xmlns:a16="http://schemas.microsoft.com/office/drawing/2014/main" id="{DC53F57A-3837-2883-9266-CFD4E8CE1095}"/>
              </a:ext>
            </a:extLst>
          </p:cNvPr>
          <p:cNvSpPr/>
          <p:nvPr/>
        </p:nvSpPr>
        <p:spPr>
          <a:xfrm>
            <a:off x="7423776" y="3741187"/>
            <a:ext cx="1271502" cy="338554"/>
          </a:xfrm>
          <a:prstGeom prst="rect">
            <a:avLst/>
          </a:prstGeom>
        </p:spPr>
        <p:txBody>
          <a:bodyPr wrap="none">
            <a:spAutoFit/>
          </a:bodyPr>
          <a:lstStyle/>
          <a:p>
            <a:r>
              <a:rPr lang="en-GB" sz="1600" dirty="0">
                <a:latin typeface="Titillium Web" pitchFamily="2" charset="77"/>
              </a:rPr>
              <a:t>visual charts</a:t>
            </a:r>
          </a:p>
        </p:txBody>
      </p:sp>
      <p:cxnSp>
        <p:nvCxnSpPr>
          <p:cNvPr id="14" name="Straight Arrow Connector 13">
            <a:extLst>
              <a:ext uri="{FF2B5EF4-FFF2-40B4-BE49-F238E27FC236}">
                <a16:creationId xmlns:a16="http://schemas.microsoft.com/office/drawing/2014/main" id="{093C43E6-00DF-CF1F-CC3B-21EBF47AB890}"/>
              </a:ext>
            </a:extLst>
          </p:cNvPr>
          <p:cNvCxnSpPr>
            <a:cxnSpLocks/>
          </p:cNvCxnSpPr>
          <p:nvPr/>
        </p:nvCxnSpPr>
        <p:spPr>
          <a:xfrm flipH="1">
            <a:off x="5005136" y="3533720"/>
            <a:ext cx="2307559" cy="7669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83796E-8FF8-8D78-76EC-74EFAFC808DF}"/>
              </a:ext>
            </a:extLst>
          </p:cNvPr>
          <p:cNvCxnSpPr>
            <a:cxnSpLocks/>
            <a:stCxn id="13" idx="1"/>
          </p:cNvCxnSpPr>
          <p:nvPr/>
        </p:nvCxnSpPr>
        <p:spPr>
          <a:xfrm flipH="1" flipV="1">
            <a:off x="6710244" y="3900007"/>
            <a:ext cx="713532" cy="1045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61EC3BD-C884-628D-8ED7-E94FE519B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79" y="4405600"/>
            <a:ext cx="4978400" cy="584200"/>
          </a:xfrm>
          <a:prstGeom prst="rect">
            <a:avLst/>
          </a:prstGeom>
        </p:spPr>
      </p:pic>
      <p:sp>
        <p:nvSpPr>
          <p:cNvPr id="20" name="Rectangle 19">
            <a:extLst>
              <a:ext uri="{FF2B5EF4-FFF2-40B4-BE49-F238E27FC236}">
                <a16:creationId xmlns:a16="http://schemas.microsoft.com/office/drawing/2014/main" id="{ED34C9FC-B547-4D8C-CA07-16ACEDE5F115}"/>
              </a:ext>
            </a:extLst>
          </p:cNvPr>
          <p:cNvSpPr/>
          <p:nvPr/>
        </p:nvSpPr>
        <p:spPr>
          <a:xfrm>
            <a:off x="7454188" y="4473990"/>
            <a:ext cx="1002197" cy="338554"/>
          </a:xfrm>
          <a:prstGeom prst="rect">
            <a:avLst/>
          </a:prstGeom>
        </p:spPr>
        <p:txBody>
          <a:bodyPr wrap="none">
            <a:spAutoFit/>
          </a:bodyPr>
          <a:lstStyle/>
          <a:p>
            <a:r>
              <a:rPr lang="en-GB" sz="1600" dirty="0">
                <a:latin typeface="Titillium Web" pitchFamily="2" charset="77"/>
              </a:rPr>
              <a:t>read data</a:t>
            </a:r>
          </a:p>
        </p:txBody>
      </p:sp>
      <p:cxnSp>
        <p:nvCxnSpPr>
          <p:cNvPr id="21" name="Straight Arrow Connector 20">
            <a:extLst>
              <a:ext uri="{FF2B5EF4-FFF2-40B4-BE49-F238E27FC236}">
                <a16:creationId xmlns:a16="http://schemas.microsoft.com/office/drawing/2014/main" id="{BF0E8805-BFE2-ED04-E2C3-ABCD7EFB1045}"/>
              </a:ext>
            </a:extLst>
          </p:cNvPr>
          <p:cNvCxnSpPr>
            <a:cxnSpLocks/>
            <a:stCxn id="20" idx="1"/>
          </p:cNvCxnSpPr>
          <p:nvPr/>
        </p:nvCxnSpPr>
        <p:spPr>
          <a:xfrm flipH="1">
            <a:off x="5005136" y="4643267"/>
            <a:ext cx="2449052" cy="3601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713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WORK WITH DATA</a:t>
            </a:r>
          </a:p>
        </p:txBody>
      </p:sp>
      <p:sp>
        <p:nvSpPr>
          <p:cNvPr id="3" name="Content Placeholder 1">
            <a:extLst>
              <a:ext uri="{FF2B5EF4-FFF2-40B4-BE49-F238E27FC236}">
                <a16:creationId xmlns:a16="http://schemas.microsoft.com/office/drawing/2014/main" id="{837EF847-2207-E8BB-B09F-B05A43020CCB}"/>
              </a:ext>
            </a:extLst>
          </p:cNvPr>
          <p:cNvSpPr txBox="1">
            <a:spLocks/>
          </p:cNvSpPr>
          <p:nvPr/>
        </p:nvSpPr>
        <p:spPr>
          <a:xfrm>
            <a:off x="275245" y="924285"/>
            <a:ext cx="8723283" cy="26780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buClrTx/>
            </a:pPr>
            <a:r>
              <a:rPr lang="en-GB" dirty="0"/>
              <a:t>We’ve loaded our data set </a:t>
            </a:r>
            <a:r>
              <a:rPr lang="en-GB" i="1" dirty="0" err="1"/>
              <a:t>df</a:t>
            </a:r>
            <a:r>
              <a:rPr lang="en-GB" dirty="0"/>
              <a:t> into the most-used pandas data structure, which is called a </a:t>
            </a:r>
            <a:r>
              <a:rPr lang="en-GB" dirty="0" err="1"/>
              <a:t>DataFrame</a:t>
            </a:r>
            <a:r>
              <a:rPr lang="en-GB" dirty="0"/>
              <a:t> and basically looks like a table:</a:t>
            </a:r>
            <a:br>
              <a:rPr lang="en-GB" dirty="0"/>
            </a:br>
            <a:endParaRPr lang="en-GB" dirty="0"/>
          </a:p>
        </p:txBody>
      </p:sp>
      <p:pic>
        <p:nvPicPr>
          <p:cNvPr id="4" name="Picture 3" descr="Table&#10;&#10;Description automatically generated">
            <a:extLst>
              <a:ext uri="{FF2B5EF4-FFF2-40B4-BE49-F238E27FC236}">
                <a16:creationId xmlns:a16="http://schemas.microsoft.com/office/drawing/2014/main" id="{55640C46-0EA7-A348-6D46-B8034661C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22" y="1907854"/>
            <a:ext cx="4193578" cy="3097282"/>
          </a:xfrm>
          <a:prstGeom prst="rect">
            <a:avLst/>
          </a:prstGeom>
        </p:spPr>
      </p:pic>
      <p:pic>
        <p:nvPicPr>
          <p:cNvPr id="5" name="Picture 4" descr="Table&#10;&#10;Description automatically generated">
            <a:extLst>
              <a:ext uri="{FF2B5EF4-FFF2-40B4-BE49-F238E27FC236}">
                <a16:creationId xmlns:a16="http://schemas.microsoft.com/office/drawing/2014/main" id="{B054D29A-EF14-46B8-5D80-CF4C2D940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702" y="1907853"/>
            <a:ext cx="4064826" cy="3097283"/>
          </a:xfrm>
          <a:prstGeom prst="rect">
            <a:avLst/>
          </a:prstGeom>
        </p:spPr>
      </p:pic>
    </p:spTree>
    <p:extLst>
      <p:ext uri="{BB962C8B-B14F-4D97-AF65-F5344CB8AC3E}">
        <p14:creationId xmlns:p14="http://schemas.microsoft.com/office/powerpoint/2010/main" val="326555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EPLORING THE DATA</a:t>
            </a:r>
          </a:p>
        </p:txBody>
      </p:sp>
      <p:pic>
        <p:nvPicPr>
          <p:cNvPr id="6" name="Picture 5" descr="Graphical user interface, table&#10;&#10;Description automatically generated">
            <a:extLst>
              <a:ext uri="{FF2B5EF4-FFF2-40B4-BE49-F238E27FC236}">
                <a16:creationId xmlns:a16="http://schemas.microsoft.com/office/drawing/2014/main" id="{2BB284A3-A151-1A6C-184F-E3393DEE7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216" y="949002"/>
            <a:ext cx="2413916" cy="2135732"/>
          </a:xfrm>
          <a:prstGeom prst="rect">
            <a:avLst/>
          </a:prstGeom>
        </p:spPr>
      </p:pic>
      <p:sp>
        <p:nvSpPr>
          <p:cNvPr id="7" name="TextBox 6">
            <a:extLst>
              <a:ext uri="{FF2B5EF4-FFF2-40B4-BE49-F238E27FC236}">
                <a16:creationId xmlns:a16="http://schemas.microsoft.com/office/drawing/2014/main" id="{E4D7698D-E306-D32D-46C9-B4C7406624FD}"/>
              </a:ext>
            </a:extLst>
          </p:cNvPr>
          <p:cNvSpPr txBox="1"/>
          <p:nvPr/>
        </p:nvSpPr>
        <p:spPr>
          <a:xfrm>
            <a:off x="5377106" y="2596662"/>
            <a:ext cx="1814920" cy="338554"/>
          </a:xfrm>
          <a:prstGeom prst="rect">
            <a:avLst/>
          </a:prstGeom>
          <a:noFill/>
        </p:spPr>
        <p:txBody>
          <a:bodyPr wrap="none" rtlCol="0">
            <a:spAutoFit/>
          </a:bodyPr>
          <a:lstStyle/>
          <a:p>
            <a:r>
              <a:rPr lang="en-GB" sz="1600" dirty="0">
                <a:latin typeface="Titillium Web" pitchFamily="2" charset="77"/>
              </a:rPr>
              <a:t>Hmm, not float64?</a:t>
            </a:r>
          </a:p>
        </p:txBody>
      </p:sp>
      <p:cxnSp>
        <p:nvCxnSpPr>
          <p:cNvPr id="8" name="Straight Arrow Connector 7">
            <a:extLst>
              <a:ext uri="{FF2B5EF4-FFF2-40B4-BE49-F238E27FC236}">
                <a16:creationId xmlns:a16="http://schemas.microsoft.com/office/drawing/2014/main" id="{14D22C8F-33A3-5C24-1A98-4EFB3F529240}"/>
              </a:ext>
            </a:extLst>
          </p:cNvPr>
          <p:cNvCxnSpPr>
            <a:cxnSpLocks/>
          </p:cNvCxnSpPr>
          <p:nvPr/>
        </p:nvCxnSpPr>
        <p:spPr>
          <a:xfrm flipH="1" flipV="1">
            <a:off x="4600875" y="2596662"/>
            <a:ext cx="776231" cy="14577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Table&#10;&#10;Description automatically generated">
            <a:extLst>
              <a:ext uri="{FF2B5EF4-FFF2-40B4-BE49-F238E27FC236}">
                <a16:creationId xmlns:a16="http://schemas.microsoft.com/office/drawing/2014/main" id="{DA7DA932-1D0E-F674-B7D2-C971B33A3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4" y="3176336"/>
            <a:ext cx="5507915" cy="1876926"/>
          </a:xfrm>
          <a:prstGeom prst="rect">
            <a:avLst/>
          </a:prstGeom>
        </p:spPr>
      </p:pic>
      <p:sp>
        <p:nvSpPr>
          <p:cNvPr id="10" name="Rectangle 9">
            <a:extLst>
              <a:ext uri="{FF2B5EF4-FFF2-40B4-BE49-F238E27FC236}">
                <a16:creationId xmlns:a16="http://schemas.microsoft.com/office/drawing/2014/main" id="{5E2E8FD6-9D6D-EC35-7783-372614A2F08D}"/>
              </a:ext>
            </a:extLst>
          </p:cNvPr>
          <p:cNvSpPr/>
          <p:nvPr/>
        </p:nvSpPr>
        <p:spPr>
          <a:xfrm>
            <a:off x="4331368" y="3855686"/>
            <a:ext cx="4658628" cy="830997"/>
          </a:xfrm>
          <a:prstGeom prst="rect">
            <a:avLst/>
          </a:prstGeom>
        </p:spPr>
        <p:txBody>
          <a:bodyPr wrap="square">
            <a:spAutoFit/>
          </a:bodyPr>
          <a:lstStyle/>
          <a:p>
            <a:pPr algn="just"/>
            <a:r>
              <a:rPr lang="en-GB" sz="1600" dirty="0">
                <a:latin typeface="Titillium Web" pitchFamily="2" charset="77"/>
              </a:rPr>
              <a:t>Just as we suspected! Some of the values are strings, which have been used to indicate missing data. Are there any other values that have crept in?</a:t>
            </a:r>
          </a:p>
        </p:txBody>
      </p:sp>
    </p:spTree>
    <p:extLst>
      <p:ext uri="{BB962C8B-B14F-4D97-AF65-F5344CB8AC3E}">
        <p14:creationId xmlns:p14="http://schemas.microsoft.com/office/powerpoint/2010/main" val="43691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EPLORING THE DATA (cont.)</a:t>
            </a:r>
          </a:p>
        </p:txBody>
      </p:sp>
      <p:pic>
        <p:nvPicPr>
          <p:cNvPr id="13" name="Picture 12" descr="Graphical user interface, text, application, chat or text message&#10;&#10;Description automatically generated">
            <a:extLst>
              <a:ext uri="{FF2B5EF4-FFF2-40B4-BE49-F238E27FC236}">
                <a16:creationId xmlns:a16="http://schemas.microsoft.com/office/drawing/2014/main" id="{D1CE18F6-B2A2-142D-56D9-D8BF05310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1" y="899485"/>
            <a:ext cx="4274820" cy="1327341"/>
          </a:xfrm>
          <a:prstGeom prst="rect">
            <a:avLst/>
          </a:prstGeom>
        </p:spPr>
      </p:pic>
      <p:sp>
        <p:nvSpPr>
          <p:cNvPr id="14" name="Rectangle 13">
            <a:extLst>
              <a:ext uri="{FF2B5EF4-FFF2-40B4-BE49-F238E27FC236}">
                <a16:creationId xmlns:a16="http://schemas.microsoft.com/office/drawing/2014/main" id="{0A60B438-9D4E-54A6-8B86-12655A40B820}"/>
              </a:ext>
            </a:extLst>
          </p:cNvPr>
          <p:cNvSpPr/>
          <p:nvPr/>
        </p:nvSpPr>
        <p:spPr>
          <a:xfrm>
            <a:off x="6089360" y="880866"/>
            <a:ext cx="2892281" cy="584775"/>
          </a:xfrm>
          <a:prstGeom prst="rect">
            <a:avLst/>
          </a:prstGeom>
        </p:spPr>
        <p:txBody>
          <a:bodyPr wrap="square">
            <a:spAutoFit/>
          </a:bodyPr>
          <a:lstStyle/>
          <a:p>
            <a:r>
              <a:rPr lang="en-GB" sz="1600" dirty="0">
                <a:latin typeface="Titillium Web" pitchFamily="2" charset="77"/>
              </a:rPr>
              <a:t>That makes it easy to interpret, but what should we do? </a:t>
            </a:r>
          </a:p>
        </p:txBody>
      </p:sp>
      <p:cxnSp>
        <p:nvCxnSpPr>
          <p:cNvPr id="15" name="Straight Arrow Connector 14">
            <a:extLst>
              <a:ext uri="{FF2B5EF4-FFF2-40B4-BE49-F238E27FC236}">
                <a16:creationId xmlns:a16="http://schemas.microsoft.com/office/drawing/2014/main" id="{C1AAEE94-2E31-D598-BE1F-A1DD6BD4F06A}"/>
              </a:ext>
            </a:extLst>
          </p:cNvPr>
          <p:cNvCxnSpPr>
            <a:cxnSpLocks/>
          </p:cNvCxnSpPr>
          <p:nvPr/>
        </p:nvCxnSpPr>
        <p:spPr>
          <a:xfrm flipH="1">
            <a:off x="1935969" y="1141723"/>
            <a:ext cx="4002818" cy="26810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0491D74-4A30-4628-5B6E-30AEDA9A9925}"/>
              </a:ext>
            </a:extLst>
          </p:cNvPr>
          <p:cNvSpPr/>
          <p:nvPr/>
        </p:nvSpPr>
        <p:spPr>
          <a:xfrm>
            <a:off x="4423814" y="1489107"/>
            <a:ext cx="4574715" cy="1815882"/>
          </a:xfrm>
          <a:prstGeom prst="rect">
            <a:avLst/>
          </a:prstGeom>
        </p:spPr>
        <p:txBody>
          <a:bodyPr wrap="square">
            <a:spAutoFit/>
          </a:bodyPr>
          <a:lstStyle/>
          <a:p>
            <a:pPr algn="just"/>
            <a:r>
              <a:rPr lang="en-GB" sz="1600" dirty="0">
                <a:latin typeface="Titillium Web" pitchFamily="2" charset="77"/>
                <a:cs typeface="Times New Roman" panose="02020603050405020304" pitchFamily="18" charset="0"/>
              </a:rPr>
              <a:t>It’s a small fraction of our data set, though not completely inconsequential as it is still around 1.5%.</a:t>
            </a:r>
          </a:p>
          <a:p>
            <a:pPr algn="just"/>
            <a:r>
              <a:rPr lang="en-GB" sz="1600" dirty="0">
                <a:latin typeface="Titillium Web" pitchFamily="2" charset="77"/>
                <a:cs typeface="Times New Roman" panose="02020603050405020304" pitchFamily="18" charset="0"/>
              </a:rPr>
              <a:t>If rows containing N.A. are, roughly, uniformly distributed over the years, the easiest solution would just be to remove them. So let’s have a quick look at the distribution.</a:t>
            </a:r>
          </a:p>
        </p:txBody>
      </p:sp>
      <p:cxnSp>
        <p:nvCxnSpPr>
          <p:cNvPr id="17" name="Straight Arrow Connector 16">
            <a:extLst>
              <a:ext uri="{FF2B5EF4-FFF2-40B4-BE49-F238E27FC236}">
                <a16:creationId xmlns:a16="http://schemas.microsoft.com/office/drawing/2014/main" id="{83C9DAD2-2523-801C-EE9C-AEBCC7B74032}"/>
              </a:ext>
            </a:extLst>
          </p:cNvPr>
          <p:cNvCxnSpPr>
            <a:cxnSpLocks/>
          </p:cNvCxnSpPr>
          <p:nvPr/>
        </p:nvCxnSpPr>
        <p:spPr>
          <a:xfrm flipH="1" flipV="1">
            <a:off x="1511166" y="2023509"/>
            <a:ext cx="2909125" cy="54824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Chart, histogram&#10;&#10;Description automatically generated">
            <a:extLst>
              <a:ext uri="{FF2B5EF4-FFF2-40B4-BE49-F238E27FC236}">
                <a16:creationId xmlns:a16="http://schemas.microsoft.com/office/drawing/2014/main" id="{7D2F230B-21AA-095E-2B37-BF02C232E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668" y="3384271"/>
            <a:ext cx="4423006" cy="1695159"/>
          </a:xfrm>
          <a:prstGeom prst="rect">
            <a:avLst/>
          </a:prstGeom>
        </p:spPr>
      </p:pic>
      <p:sp>
        <p:nvSpPr>
          <p:cNvPr id="19" name="Rectangle 18">
            <a:extLst>
              <a:ext uri="{FF2B5EF4-FFF2-40B4-BE49-F238E27FC236}">
                <a16:creationId xmlns:a16="http://schemas.microsoft.com/office/drawing/2014/main" id="{32169560-B966-CA66-D85C-D439936283C2}"/>
              </a:ext>
            </a:extLst>
          </p:cNvPr>
          <p:cNvSpPr/>
          <p:nvPr/>
        </p:nvSpPr>
        <p:spPr>
          <a:xfrm>
            <a:off x="145471" y="3299566"/>
            <a:ext cx="4274820" cy="1815882"/>
          </a:xfrm>
          <a:prstGeom prst="rect">
            <a:avLst/>
          </a:prstGeom>
        </p:spPr>
        <p:txBody>
          <a:bodyPr wrap="square">
            <a:spAutoFit/>
          </a:bodyPr>
          <a:lstStyle/>
          <a:p>
            <a:pPr algn="just"/>
            <a:r>
              <a:rPr lang="en-GB" sz="1600" dirty="0">
                <a:latin typeface="Titillium Web" pitchFamily="2" charset="77"/>
              </a:rPr>
              <a:t>At a glance, we can see that the most invalid values in a single year is fewer than 25, and as there are 500 data points per year, removing these values would account for less than 4% of the data for the worst years. Indeed, other than a surge around the 90s, most years have fewer than half the missing values of the peak.</a:t>
            </a:r>
          </a:p>
        </p:txBody>
      </p:sp>
      <p:cxnSp>
        <p:nvCxnSpPr>
          <p:cNvPr id="20" name="Straight Arrow Connector 19">
            <a:extLst>
              <a:ext uri="{FF2B5EF4-FFF2-40B4-BE49-F238E27FC236}">
                <a16:creationId xmlns:a16="http://schemas.microsoft.com/office/drawing/2014/main" id="{EC79CDC8-B5E4-06D7-91DC-2E8F3B1717D0}"/>
              </a:ext>
            </a:extLst>
          </p:cNvPr>
          <p:cNvCxnSpPr>
            <a:cxnSpLocks/>
          </p:cNvCxnSpPr>
          <p:nvPr/>
        </p:nvCxnSpPr>
        <p:spPr>
          <a:xfrm flipV="1">
            <a:off x="3821229" y="4620126"/>
            <a:ext cx="981777" cy="35309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95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EPLORING THE DATA (cont.)</a:t>
            </a:r>
          </a:p>
        </p:txBody>
      </p:sp>
      <p:pic>
        <p:nvPicPr>
          <p:cNvPr id="3" name="Picture 2" descr="Graphical user interface, text, application, email&#10;&#10;Description automatically generated">
            <a:extLst>
              <a:ext uri="{FF2B5EF4-FFF2-40B4-BE49-F238E27FC236}">
                <a16:creationId xmlns:a16="http://schemas.microsoft.com/office/drawing/2014/main" id="{296611AA-F4A6-164A-BA6B-C36BC940C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40" y="42874"/>
            <a:ext cx="3108960" cy="1093137"/>
          </a:xfrm>
          <a:prstGeom prst="rect">
            <a:avLst/>
          </a:prstGeom>
        </p:spPr>
      </p:pic>
      <p:sp>
        <p:nvSpPr>
          <p:cNvPr id="4" name="Rectangle 3">
            <a:extLst>
              <a:ext uri="{FF2B5EF4-FFF2-40B4-BE49-F238E27FC236}">
                <a16:creationId xmlns:a16="http://schemas.microsoft.com/office/drawing/2014/main" id="{E43BAC27-6BB9-02C0-081B-129FE20AAA6E}"/>
              </a:ext>
            </a:extLst>
          </p:cNvPr>
          <p:cNvSpPr/>
          <p:nvPr/>
        </p:nvSpPr>
        <p:spPr>
          <a:xfrm>
            <a:off x="457200" y="873212"/>
            <a:ext cx="6096000" cy="307777"/>
          </a:xfrm>
          <a:prstGeom prst="rect">
            <a:avLst/>
          </a:prstGeom>
        </p:spPr>
        <p:txBody>
          <a:bodyPr>
            <a:spAutoFit/>
          </a:bodyPr>
          <a:lstStyle/>
          <a:p>
            <a:pPr algn="just"/>
            <a:r>
              <a:rPr lang="en-GB" dirty="0">
                <a:solidFill>
                  <a:schemeClr val="tx1"/>
                </a:solidFill>
                <a:latin typeface="Titillium Web" pitchFamily="2" charset="77"/>
              </a:rPr>
              <a:t>let’s say this is acceptable and go ahead and remove these rows</a:t>
            </a:r>
          </a:p>
        </p:txBody>
      </p:sp>
      <p:sp>
        <p:nvSpPr>
          <p:cNvPr id="5" name="Rectangle 4">
            <a:extLst>
              <a:ext uri="{FF2B5EF4-FFF2-40B4-BE49-F238E27FC236}">
                <a16:creationId xmlns:a16="http://schemas.microsoft.com/office/drawing/2014/main" id="{6A648A1A-4B98-F17D-D08C-1ADADE043DE7}"/>
              </a:ext>
            </a:extLst>
          </p:cNvPr>
          <p:cNvSpPr/>
          <p:nvPr/>
        </p:nvSpPr>
        <p:spPr>
          <a:xfrm>
            <a:off x="6131293" y="1282073"/>
            <a:ext cx="2935705" cy="1569660"/>
          </a:xfrm>
          <a:prstGeom prst="rect">
            <a:avLst/>
          </a:prstGeom>
        </p:spPr>
        <p:txBody>
          <a:bodyPr wrap="square">
            <a:spAutoFit/>
          </a:bodyPr>
          <a:lstStyle/>
          <a:p>
            <a:pPr algn="just"/>
            <a:r>
              <a:rPr lang="en-GB" sz="1600" dirty="0">
                <a:latin typeface="Titillium Web" pitchFamily="2" charset="77"/>
              </a:rPr>
              <a:t>Next, we address our goal and plot average profit by year. We might as well plot the revenue as well, so first we can define some variables and a method to reduce our code.</a:t>
            </a:r>
          </a:p>
        </p:txBody>
      </p:sp>
      <p:sp>
        <p:nvSpPr>
          <p:cNvPr id="6" name="Rectangle 5">
            <a:extLst>
              <a:ext uri="{FF2B5EF4-FFF2-40B4-BE49-F238E27FC236}">
                <a16:creationId xmlns:a16="http://schemas.microsoft.com/office/drawing/2014/main" id="{A98BC373-3E9E-71F7-8B5B-1AD02B2E4B59}"/>
              </a:ext>
            </a:extLst>
          </p:cNvPr>
          <p:cNvSpPr/>
          <p:nvPr/>
        </p:nvSpPr>
        <p:spPr>
          <a:xfrm>
            <a:off x="7538224" y="4011949"/>
            <a:ext cx="982961" cy="338554"/>
          </a:xfrm>
          <a:prstGeom prst="rect">
            <a:avLst/>
          </a:prstGeom>
        </p:spPr>
        <p:txBody>
          <a:bodyPr wrap="none">
            <a:spAutoFit/>
          </a:bodyPr>
          <a:lstStyle/>
          <a:p>
            <a:pPr algn="just"/>
            <a:r>
              <a:rPr lang="en-GB" sz="1600" dirty="0">
                <a:latin typeface="Titillium Web" pitchFamily="2" charset="77"/>
              </a:rPr>
              <a:t>let’s plot!</a:t>
            </a:r>
          </a:p>
        </p:txBody>
      </p:sp>
      <p:pic>
        <p:nvPicPr>
          <p:cNvPr id="7" name="Picture 6" descr="Text&#10;&#10;Description automatically generated with medium confidence">
            <a:extLst>
              <a:ext uri="{FF2B5EF4-FFF2-40B4-BE49-F238E27FC236}">
                <a16:creationId xmlns:a16="http://schemas.microsoft.com/office/drawing/2014/main" id="{7BD3FA34-04B8-9574-7E0E-5936CFD5A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51" y="1321683"/>
            <a:ext cx="5863389" cy="1506921"/>
          </a:xfrm>
          <a:prstGeom prst="rect">
            <a:avLst/>
          </a:prstGeom>
        </p:spPr>
      </p:pic>
      <p:pic>
        <p:nvPicPr>
          <p:cNvPr id="8" name="Picture 7" descr="Chart, line chart&#10;&#10;Description automatically generated">
            <a:extLst>
              <a:ext uri="{FF2B5EF4-FFF2-40B4-BE49-F238E27FC236}">
                <a16:creationId xmlns:a16="http://schemas.microsoft.com/office/drawing/2014/main" id="{4EAB31F8-C14F-6A36-63CE-D6184B7A3F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792" y="2952810"/>
            <a:ext cx="6266412" cy="2115245"/>
          </a:xfrm>
          <a:prstGeom prst="rect">
            <a:avLst/>
          </a:prstGeom>
        </p:spPr>
      </p:pic>
      <p:cxnSp>
        <p:nvCxnSpPr>
          <p:cNvPr id="9" name="Straight Arrow Connector 8">
            <a:extLst>
              <a:ext uri="{FF2B5EF4-FFF2-40B4-BE49-F238E27FC236}">
                <a16:creationId xmlns:a16="http://schemas.microsoft.com/office/drawing/2014/main" id="{20F4CD60-E349-7CAA-529B-84D65D210958}"/>
              </a:ext>
            </a:extLst>
          </p:cNvPr>
          <p:cNvCxnSpPr>
            <a:cxnSpLocks/>
            <a:stCxn id="5" idx="1"/>
          </p:cNvCxnSpPr>
          <p:nvPr/>
        </p:nvCxnSpPr>
        <p:spPr>
          <a:xfrm flipH="1" flipV="1">
            <a:off x="4856165" y="2066896"/>
            <a:ext cx="1275128" cy="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63E098-BA48-2C69-AE5A-688B4D6A126C}"/>
              </a:ext>
            </a:extLst>
          </p:cNvPr>
          <p:cNvCxnSpPr>
            <a:cxnSpLocks/>
          </p:cNvCxnSpPr>
          <p:nvPr/>
        </p:nvCxnSpPr>
        <p:spPr>
          <a:xfrm flipH="1" flipV="1">
            <a:off x="3878981" y="4011949"/>
            <a:ext cx="3667225" cy="1846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F5760E4-A196-34D6-23EC-251915703A4C}"/>
              </a:ext>
            </a:extLst>
          </p:cNvPr>
          <p:cNvCxnSpPr>
            <a:cxnSpLocks/>
          </p:cNvCxnSpPr>
          <p:nvPr/>
        </p:nvCxnSpPr>
        <p:spPr>
          <a:xfrm flipV="1">
            <a:off x="5760720" y="873212"/>
            <a:ext cx="370573" cy="2154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9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E-SCIENCE AND THE FOURTH PARADIGM</a:t>
            </a:r>
          </a:p>
        </p:txBody>
      </p:sp>
      <p:sp>
        <p:nvSpPr>
          <p:cNvPr id="8" name="Content Placeholder 1">
            <a:extLst>
              <a:ext uri="{FF2B5EF4-FFF2-40B4-BE49-F238E27FC236}">
                <a16:creationId xmlns:a16="http://schemas.microsoft.com/office/drawing/2014/main" id="{91E49688-5AB9-1DF3-E85A-B581134DEE73}"/>
              </a:ext>
            </a:extLst>
          </p:cNvPr>
          <p:cNvSpPr txBox="1">
            <a:spLocks/>
          </p:cNvSpPr>
          <p:nvPr/>
        </p:nvSpPr>
        <p:spPr>
          <a:xfrm>
            <a:off x="89593" y="1045556"/>
            <a:ext cx="9054407" cy="391405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Font typeface="Arial" panose="020B0604020202020204" pitchFamily="34" charset="0"/>
              <a:buNone/>
              <a:defRPr/>
            </a:pPr>
            <a:r>
              <a:rPr lang="en-US" sz="1800" dirty="0"/>
              <a:t>Thousand years ago – Experimental Science</a:t>
            </a:r>
          </a:p>
          <a:p>
            <a:pPr marL="457200" lvl="1" indent="0">
              <a:buClrTx/>
              <a:buFont typeface="Arial" panose="020B0604020202020204" pitchFamily="34" charset="0"/>
              <a:buNone/>
              <a:defRPr/>
            </a:pPr>
            <a:r>
              <a:rPr lang="en-US" sz="1800" dirty="0"/>
              <a:t>Description of natural phenomena</a:t>
            </a:r>
          </a:p>
          <a:p>
            <a:pPr marL="457200" lvl="1" indent="0">
              <a:buClrTx/>
              <a:buFont typeface="Arial" panose="020B0604020202020204" pitchFamily="34" charset="0"/>
              <a:buNone/>
              <a:defRPr/>
            </a:pPr>
            <a:endParaRPr lang="en-US" sz="1800" dirty="0"/>
          </a:p>
          <a:p>
            <a:pPr marL="0" indent="0">
              <a:buClrTx/>
              <a:buFont typeface="Arial" panose="020B0604020202020204" pitchFamily="34" charset="0"/>
              <a:buNone/>
              <a:defRPr/>
            </a:pPr>
            <a:r>
              <a:rPr lang="en-US" sz="1800" dirty="0"/>
              <a:t>Last few hundred years – Theoretical Science</a:t>
            </a:r>
          </a:p>
          <a:p>
            <a:pPr marL="457200" lvl="1" indent="0">
              <a:buClrTx/>
              <a:buFont typeface="Arial" panose="020B0604020202020204" pitchFamily="34" charset="0"/>
              <a:buNone/>
              <a:defRPr/>
            </a:pPr>
            <a:r>
              <a:rPr lang="en-US" sz="1800" dirty="0"/>
              <a:t>Newton’s Laws, Maxwell’s Equations…</a:t>
            </a:r>
          </a:p>
          <a:p>
            <a:pPr marL="457200" lvl="1" indent="0">
              <a:buClrTx/>
              <a:buFont typeface="Arial" panose="020B0604020202020204" pitchFamily="34" charset="0"/>
              <a:buNone/>
              <a:defRPr/>
            </a:pPr>
            <a:endParaRPr lang="en-US" sz="1800" dirty="0"/>
          </a:p>
          <a:p>
            <a:pPr marL="0" indent="0">
              <a:buClrTx/>
              <a:buFont typeface="Arial" panose="020B0604020202020204" pitchFamily="34" charset="0"/>
              <a:buNone/>
              <a:defRPr/>
            </a:pPr>
            <a:r>
              <a:rPr lang="en-US" sz="1800" dirty="0"/>
              <a:t>Last few decades – Computational Science -  Simulation of complex phenomena</a:t>
            </a:r>
          </a:p>
          <a:p>
            <a:pPr marL="0" indent="0">
              <a:buClrTx/>
              <a:buFont typeface="Arial" panose="020B0604020202020204" pitchFamily="34" charset="0"/>
              <a:buNone/>
              <a:defRPr/>
            </a:pPr>
            <a:endParaRPr lang="en-US" sz="1800" dirty="0"/>
          </a:p>
          <a:p>
            <a:pPr marL="0" indent="0">
              <a:buClrTx/>
              <a:buFont typeface="Arial" panose="020B0604020202020204" pitchFamily="34" charset="0"/>
              <a:buNone/>
              <a:defRPr/>
            </a:pPr>
            <a:r>
              <a:rPr lang="en-US" sz="1800" dirty="0"/>
              <a:t>Today – Data-Intensive Science</a:t>
            </a:r>
          </a:p>
          <a:p>
            <a:pPr marL="457200" lvl="1" indent="0">
              <a:buClrTx/>
              <a:buFont typeface="Arial" panose="020B0604020202020204" pitchFamily="34" charset="0"/>
              <a:buNone/>
              <a:defRPr/>
            </a:pPr>
            <a:r>
              <a:rPr lang="en-US" sz="1800" dirty="0"/>
              <a:t>Scientists overwhelmed with data sets</a:t>
            </a:r>
          </a:p>
          <a:p>
            <a:pPr marL="971550" lvl="1" indent="-514350">
              <a:buClrTx/>
              <a:buFont typeface="Arial" panose="020B0604020202020204" pitchFamily="34" charset="0"/>
              <a:buNone/>
              <a:defRPr/>
            </a:pPr>
            <a:r>
              <a:rPr lang="en-US" sz="1800" dirty="0"/>
              <a:t>	from many different sources </a:t>
            </a:r>
          </a:p>
          <a:p>
            <a:pPr marL="1371600" lvl="2" indent="-457200">
              <a:buClrTx/>
              <a:defRPr/>
            </a:pPr>
            <a:r>
              <a:rPr lang="en-US" sz="1800" dirty="0"/>
              <a:t>Data captured by instruments</a:t>
            </a:r>
          </a:p>
          <a:p>
            <a:pPr marL="1371600" lvl="2" indent="-457200">
              <a:buClrTx/>
              <a:defRPr/>
            </a:pPr>
            <a:r>
              <a:rPr lang="en-US" sz="1800" dirty="0"/>
              <a:t>Data generated by simulations</a:t>
            </a:r>
          </a:p>
          <a:p>
            <a:pPr marL="1371600" lvl="2" indent="-457200">
              <a:buClrTx/>
              <a:defRPr/>
            </a:pPr>
            <a:r>
              <a:rPr lang="en-US" sz="1800" dirty="0"/>
              <a:t>Data generated by sensor networks</a:t>
            </a:r>
          </a:p>
        </p:txBody>
      </p:sp>
      <p:pic>
        <p:nvPicPr>
          <p:cNvPr id="10" name="Picture 4" descr="hevelius_telescope-t">
            <a:hlinkClick r:id="rId2"/>
            <a:extLst>
              <a:ext uri="{FF2B5EF4-FFF2-40B4-BE49-F238E27FC236}">
                <a16:creationId xmlns:a16="http://schemas.microsoft.com/office/drawing/2014/main" id="{9ACC4426-1493-79C3-CA3E-94BB6DEF1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197" y="955874"/>
            <a:ext cx="935037" cy="1447800"/>
          </a:xfrm>
          <a:prstGeom prst="rect">
            <a:avLst/>
          </a:prstGeom>
          <a:noFill/>
          <a:ln w="9525">
            <a:solidFill>
              <a:srgbClr val="333399"/>
            </a:solidFill>
            <a:miter lim="800000"/>
            <a:headEnd/>
            <a:tailEnd/>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graphicFrame>
        <p:nvGraphicFramePr>
          <p:cNvPr id="11" name="Object 6">
            <a:extLst>
              <a:ext uri="{FF2B5EF4-FFF2-40B4-BE49-F238E27FC236}">
                <a16:creationId xmlns:a16="http://schemas.microsoft.com/office/drawing/2014/main" id="{A9E2B38C-42CA-0E9F-DCDC-FC6987F964AC}"/>
              </a:ext>
            </a:extLst>
          </p:cNvPr>
          <p:cNvGraphicFramePr>
            <a:graphicFrameLocks noChangeAspect="1"/>
          </p:cNvGraphicFramePr>
          <p:nvPr>
            <p:extLst>
              <p:ext uri="{D42A27DB-BD31-4B8C-83A1-F6EECF244321}">
                <p14:modId xmlns:p14="http://schemas.microsoft.com/office/powerpoint/2010/main" val="82523693"/>
              </p:ext>
            </p:extLst>
          </p:nvPr>
        </p:nvGraphicFramePr>
        <p:xfrm>
          <a:off x="7078848" y="1438964"/>
          <a:ext cx="1366837" cy="771525"/>
        </p:xfrm>
        <a:graphic>
          <a:graphicData uri="http://schemas.openxmlformats.org/presentationml/2006/ole">
            <mc:AlternateContent xmlns:mc="http://schemas.openxmlformats.org/markup-compatibility/2006">
              <mc:Choice xmlns:v="urn:schemas-microsoft-com:vml" Requires="v">
                <p:oleObj name="Equation" r:id="rId4" imgW="1346200" imgH="647700" progId="Equation.3">
                  <p:embed/>
                </p:oleObj>
              </mc:Choice>
              <mc:Fallback>
                <p:oleObj name="Equation" r:id="rId4" imgW="1346200" imgH="647700" progId="Equation.3">
                  <p:embed/>
                  <p:pic>
                    <p:nvPicPr>
                      <p:cNvPr id="4199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8848" y="1438964"/>
                        <a:ext cx="1366837" cy="771525"/>
                      </a:xfrm>
                      <a:prstGeom prst="rect">
                        <a:avLst/>
                      </a:prstGeom>
                      <a:solidFill>
                        <a:srgbClr val="EAEAEA"/>
                      </a:solidFill>
                      <a:ln w="9525">
                        <a:solidFill>
                          <a:srgbClr val="333399"/>
                        </a:solidFill>
                        <a:miter lim="800000"/>
                        <a:headEnd/>
                        <a:tailEnd/>
                      </a:ln>
                      <a:effectLst>
                        <a:outerShdw dist="35921" dir="2700000" algn="ctr" rotWithShape="0">
                          <a:srgbClr val="808080"/>
                        </a:outerShdw>
                      </a:effectLst>
                    </p:spPr>
                  </p:pic>
                </p:oleObj>
              </mc:Fallback>
            </mc:AlternateContent>
          </a:graphicData>
        </a:graphic>
      </p:graphicFrame>
      <p:pic>
        <p:nvPicPr>
          <p:cNvPr id="12" name="Picture 5" descr="vortices">
            <a:extLst>
              <a:ext uri="{FF2B5EF4-FFF2-40B4-BE49-F238E27FC236}">
                <a16:creationId xmlns:a16="http://schemas.microsoft.com/office/drawing/2014/main" id="{B80740AE-2FF7-E69F-BC5A-D2E9D95E0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9896" y="3021242"/>
            <a:ext cx="127635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1">
            <a:extLst>
              <a:ext uri="{FF2B5EF4-FFF2-40B4-BE49-F238E27FC236}">
                <a16:creationId xmlns:a16="http://schemas.microsoft.com/office/drawing/2014/main" id="{19DA1640-87BC-E4C5-2DA1-5BE514EB5498}"/>
              </a:ext>
            </a:extLst>
          </p:cNvPr>
          <p:cNvGrpSpPr>
            <a:grpSpLocks/>
          </p:cNvGrpSpPr>
          <p:nvPr/>
        </p:nvGrpSpPr>
        <p:grpSpPr bwMode="auto">
          <a:xfrm>
            <a:off x="7073200" y="3575220"/>
            <a:ext cx="1195388" cy="1398587"/>
            <a:chOff x="7086600" y="1600200"/>
            <a:chExt cx="2430147" cy="2133600"/>
          </a:xfrm>
        </p:grpSpPr>
        <p:pic>
          <p:nvPicPr>
            <p:cNvPr id="14" name="Picture 11" descr="C:\Users\savasp\AppData\Local\Microsoft\Windows\Temporary Internet Files\Low\Content.IE5\J0MGROLT\j0435242[1].png">
              <a:extLst>
                <a:ext uri="{FF2B5EF4-FFF2-40B4-BE49-F238E27FC236}">
                  <a16:creationId xmlns:a16="http://schemas.microsoft.com/office/drawing/2014/main" id="{6068D4AA-87E3-1984-F0F3-5EEB2A2193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1600200"/>
              <a:ext cx="77025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descr="C:\Users\savasp\AppData\Local\Microsoft\Windows\Temporary Internet Files\Low\Content.IE5\J0MGROLT\j0435242[1].png">
              <a:extLst>
                <a:ext uri="{FF2B5EF4-FFF2-40B4-BE49-F238E27FC236}">
                  <a16:creationId xmlns:a16="http://schemas.microsoft.com/office/drawing/2014/main" id="{AF618EFA-EE8C-9B53-42F9-0C62B549D9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43800" y="1676400"/>
              <a:ext cx="77025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descr="C:\Users\savasp\AppData\Local\Microsoft\Windows\Temporary Internet Files\Low\Content.IE5\J0MGROLT\j0435242[1].png">
              <a:extLst>
                <a:ext uri="{FF2B5EF4-FFF2-40B4-BE49-F238E27FC236}">
                  <a16:creationId xmlns:a16="http://schemas.microsoft.com/office/drawing/2014/main" id="{830D36F4-B926-3030-89A3-014C43025F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1752600"/>
              <a:ext cx="77025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descr="C:\Users\savasp\AppData\Local\Microsoft\Windows\Temporary Internet Files\Low\Content.IE5\J0MGROLT\j0435242[1].png">
              <a:extLst>
                <a:ext uri="{FF2B5EF4-FFF2-40B4-BE49-F238E27FC236}">
                  <a16:creationId xmlns:a16="http://schemas.microsoft.com/office/drawing/2014/main" id="{EDFCD9A9-061C-CA12-601D-04AC62C17C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3747" y="1828800"/>
              <a:ext cx="77025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descr="C:\Users\savasp\AppData\Local\Microsoft\Windows\Temporary Internet Files\Low\Content.IE5\J0MGROLT\j0435242[1].png">
              <a:extLst>
                <a:ext uri="{FF2B5EF4-FFF2-40B4-BE49-F238E27FC236}">
                  <a16:creationId xmlns:a16="http://schemas.microsoft.com/office/drawing/2014/main" id="{8A8EE6B1-6E92-40D0-8C5C-62A86E655C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6547" y="1905000"/>
              <a:ext cx="77025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 descr="C:\Users\savasp\AppData\Local\Microsoft\Windows\Temporary Internet Files\Low\Content.IE5\J0MGROLT\j0435242[1].png">
              <a:extLst>
                <a:ext uri="{FF2B5EF4-FFF2-40B4-BE49-F238E27FC236}">
                  <a16:creationId xmlns:a16="http://schemas.microsoft.com/office/drawing/2014/main" id="{B5476DEF-E2B8-491E-7A8B-CF10C9A98C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9347" y="1981200"/>
              <a:ext cx="77025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 descr="C:\Users\savasp\AppData\Local\Microsoft\Windows\Temporary Internet Files\Low\Content.IE5\J0MGROLT\j0435242[1].png">
              <a:extLst>
                <a:ext uri="{FF2B5EF4-FFF2-40B4-BE49-F238E27FC236}">
                  <a16:creationId xmlns:a16="http://schemas.microsoft.com/office/drawing/2014/main" id="{E1563091-217D-2372-C620-7C21EB2275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6494" y="2057400"/>
              <a:ext cx="77025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 descr="C:\Users\savasp\AppData\Local\Microsoft\Windows\Temporary Internet Files\Low\Content.IE5\J0MGROLT\j0435242[1].png">
              <a:extLst>
                <a:ext uri="{FF2B5EF4-FFF2-40B4-BE49-F238E27FC236}">
                  <a16:creationId xmlns:a16="http://schemas.microsoft.com/office/drawing/2014/main" id="{B12239F5-03E8-1145-5B92-6E157C07D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9294" y="2133600"/>
              <a:ext cx="77025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1" descr="C:\Users\savasp\AppData\Local\Microsoft\Windows\Temporary Internet Files\Low\Content.IE5\J0MGROLT\j0435242[1].png">
              <a:extLst>
                <a:ext uri="{FF2B5EF4-FFF2-40B4-BE49-F238E27FC236}">
                  <a16:creationId xmlns:a16="http://schemas.microsoft.com/office/drawing/2014/main" id="{CABF7BEB-E7F5-B3B3-0BD6-8F51216C17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2094" y="2209800"/>
              <a:ext cx="77025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2163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LOOKING AT THE RESULTS</a:t>
            </a:r>
          </a:p>
        </p:txBody>
      </p:sp>
      <p:sp>
        <p:nvSpPr>
          <p:cNvPr id="13" name="Rectangle 12">
            <a:extLst>
              <a:ext uri="{FF2B5EF4-FFF2-40B4-BE49-F238E27FC236}">
                <a16:creationId xmlns:a16="http://schemas.microsoft.com/office/drawing/2014/main" id="{1779156E-74A6-1132-4AE4-1B2B3977CE82}"/>
              </a:ext>
            </a:extLst>
          </p:cNvPr>
          <p:cNvSpPr/>
          <p:nvPr/>
        </p:nvSpPr>
        <p:spPr>
          <a:xfrm>
            <a:off x="6862812" y="1403791"/>
            <a:ext cx="2184936" cy="3046988"/>
          </a:xfrm>
          <a:prstGeom prst="rect">
            <a:avLst/>
          </a:prstGeom>
        </p:spPr>
        <p:txBody>
          <a:bodyPr wrap="square">
            <a:spAutoFit/>
          </a:bodyPr>
          <a:lstStyle/>
          <a:p>
            <a:pPr algn="just"/>
            <a:r>
              <a:rPr lang="en-GB" sz="1600" dirty="0">
                <a:latin typeface="Titillium Web" pitchFamily="2" charset="77"/>
              </a:rPr>
              <a:t>Wow, that looks like an exponential, but it’s got some huge dips. They must correspond to the early 1990s recession and the dot-com bubble. It’s pretty interesting to see that in the data. But how come profits recovered to even higher levels post each recession?</a:t>
            </a:r>
          </a:p>
        </p:txBody>
      </p:sp>
      <p:pic>
        <p:nvPicPr>
          <p:cNvPr id="14" name="Picture 13" descr="Chart, line chart, histogram&#10;&#10;Description automatically generated">
            <a:extLst>
              <a:ext uri="{FF2B5EF4-FFF2-40B4-BE49-F238E27FC236}">
                <a16:creationId xmlns:a16="http://schemas.microsoft.com/office/drawing/2014/main" id="{434B87D1-1FEF-FB7F-8D6A-AFC2BF8D1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73220"/>
            <a:ext cx="6306368" cy="3772034"/>
          </a:xfrm>
          <a:prstGeom prst="rect">
            <a:avLst/>
          </a:prstGeom>
        </p:spPr>
      </p:pic>
      <p:sp>
        <p:nvSpPr>
          <p:cNvPr id="15" name="Rectangle 14">
            <a:extLst>
              <a:ext uri="{FF2B5EF4-FFF2-40B4-BE49-F238E27FC236}">
                <a16:creationId xmlns:a16="http://schemas.microsoft.com/office/drawing/2014/main" id="{F76655E1-7B83-5722-E879-7F14B9D31201}"/>
              </a:ext>
            </a:extLst>
          </p:cNvPr>
          <p:cNvSpPr/>
          <p:nvPr/>
        </p:nvSpPr>
        <p:spPr>
          <a:xfrm>
            <a:off x="2758664" y="4775826"/>
            <a:ext cx="3826176" cy="369332"/>
          </a:xfrm>
          <a:prstGeom prst="rect">
            <a:avLst/>
          </a:prstGeom>
        </p:spPr>
        <p:txBody>
          <a:bodyPr wrap="none">
            <a:spAutoFit/>
          </a:bodyPr>
          <a:lstStyle/>
          <a:p>
            <a:r>
              <a:rPr lang="en-GB" dirty="0"/>
              <a:t>Maybe the revenues can tell us more...</a:t>
            </a:r>
          </a:p>
        </p:txBody>
      </p:sp>
    </p:spTree>
    <p:extLst>
      <p:ext uri="{BB962C8B-B14F-4D97-AF65-F5344CB8AC3E}">
        <p14:creationId xmlns:p14="http://schemas.microsoft.com/office/powerpoint/2010/main" val="5148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849BDC74-A124-4651-7796-AF7D434A7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29" y="1233196"/>
            <a:ext cx="8948541" cy="3223301"/>
          </a:xfrm>
          <a:prstGeom prst="rect">
            <a:avLst/>
          </a:prstGeom>
        </p:spPr>
      </p:pic>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FURTHER ANALYSIS</a:t>
            </a:r>
          </a:p>
        </p:txBody>
      </p:sp>
      <p:sp>
        <p:nvSpPr>
          <p:cNvPr id="4" name="Rectangle 3">
            <a:extLst>
              <a:ext uri="{FF2B5EF4-FFF2-40B4-BE49-F238E27FC236}">
                <a16:creationId xmlns:a16="http://schemas.microsoft.com/office/drawing/2014/main" id="{64B4B222-7C0E-6CFE-7F70-00B12BB301FF}"/>
              </a:ext>
            </a:extLst>
          </p:cNvPr>
          <p:cNvSpPr/>
          <p:nvPr/>
        </p:nvSpPr>
        <p:spPr>
          <a:xfrm>
            <a:off x="4770387" y="2642715"/>
            <a:ext cx="4115918" cy="1077218"/>
          </a:xfrm>
          <a:prstGeom prst="rect">
            <a:avLst/>
          </a:prstGeom>
        </p:spPr>
        <p:txBody>
          <a:bodyPr wrap="square">
            <a:spAutoFit/>
          </a:bodyPr>
          <a:lstStyle/>
          <a:p>
            <a:pPr algn="just"/>
            <a:r>
              <a:rPr lang="en-GB" sz="1600" dirty="0">
                <a:latin typeface="Titillium Web" pitchFamily="2" charset="77"/>
              </a:rPr>
              <a:t>That adds another side to the story. Revenues were not as badly hit — that’s some great accounting work from the finance departments.</a:t>
            </a:r>
          </a:p>
        </p:txBody>
      </p:sp>
    </p:spTree>
    <p:extLst>
      <p:ext uri="{BB962C8B-B14F-4D97-AF65-F5344CB8AC3E}">
        <p14:creationId xmlns:p14="http://schemas.microsoft.com/office/powerpoint/2010/main" val="176771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FURTHER ANALYSIS (cont.)</a:t>
            </a:r>
          </a:p>
        </p:txBody>
      </p:sp>
      <p:pic>
        <p:nvPicPr>
          <p:cNvPr id="5" name="Picture 4" descr="Graphical user interface, chart&#10;&#10;Description automatically generated">
            <a:extLst>
              <a:ext uri="{FF2B5EF4-FFF2-40B4-BE49-F238E27FC236}">
                <a16:creationId xmlns:a16="http://schemas.microsoft.com/office/drawing/2014/main" id="{C297D3B3-ACE2-03FB-6D9C-DBF6F367B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35" y="958954"/>
            <a:ext cx="9049330" cy="4035851"/>
          </a:xfrm>
          <a:prstGeom prst="rect">
            <a:avLst/>
          </a:prstGeom>
        </p:spPr>
      </p:pic>
      <p:sp>
        <p:nvSpPr>
          <p:cNvPr id="6" name="Rectangle 5">
            <a:extLst>
              <a:ext uri="{FF2B5EF4-FFF2-40B4-BE49-F238E27FC236}">
                <a16:creationId xmlns:a16="http://schemas.microsoft.com/office/drawing/2014/main" id="{CEEA1F44-DA52-4650-FEE6-5CDC5C263EB5}"/>
              </a:ext>
            </a:extLst>
          </p:cNvPr>
          <p:cNvSpPr/>
          <p:nvPr/>
        </p:nvSpPr>
        <p:spPr>
          <a:xfrm>
            <a:off x="6312592" y="958954"/>
            <a:ext cx="2687030" cy="830997"/>
          </a:xfrm>
          <a:prstGeom prst="rect">
            <a:avLst/>
          </a:prstGeom>
        </p:spPr>
        <p:txBody>
          <a:bodyPr wrap="square">
            <a:spAutoFit/>
          </a:bodyPr>
          <a:lstStyle/>
          <a:p>
            <a:pPr algn="just"/>
            <a:r>
              <a:rPr lang="en-GB" sz="1600" dirty="0">
                <a:solidFill>
                  <a:schemeClr val="tx1"/>
                </a:solidFill>
                <a:latin typeface="Titillium Web" pitchFamily="2" charset="77"/>
              </a:rPr>
              <a:t>Let’s superimpose these plots with +/- their standard deviations...</a:t>
            </a:r>
          </a:p>
        </p:txBody>
      </p:sp>
    </p:spTree>
    <p:extLst>
      <p:ext uri="{BB962C8B-B14F-4D97-AF65-F5344CB8AC3E}">
        <p14:creationId xmlns:p14="http://schemas.microsoft.com/office/powerpoint/2010/main" val="1685071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CONCLUSIONS</a:t>
            </a:r>
          </a:p>
        </p:txBody>
      </p:sp>
      <p:sp>
        <p:nvSpPr>
          <p:cNvPr id="3" name="Content Placeholder 3">
            <a:extLst>
              <a:ext uri="{FF2B5EF4-FFF2-40B4-BE49-F238E27FC236}">
                <a16:creationId xmlns:a16="http://schemas.microsoft.com/office/drawing/2014/main" id="{8FBA1647-741F-F6D5-CFE0-5B10D917E05F}"/>
              </a:ext>
            </a:extLst>
          </p:cNvPr>
          <p:cNvSpPr txBox="1">
            <a:spLocks/>
          </p:cNvSpPr>
          <p:nvPr/>
        </p:nvSpPr>
        <p:spPr>
          <a:xfrm>
            <a:off x="129941" y="1130392"/>
            <a:ext cx="8884118" cy="3541995"/>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Tx/>
            </a:pPr>
            <a:r>
              <a:rPr lang="en-GB" dirty="0"/>
              <a:t>The standard deviations are huge! Some Fortune 500 companies make billions while others lose billions, and the risk has increased along with rising profits over the years.</a:t>
            </a:r>
          </a:p>
          <a:p>
            <a:pPr algn="just">
              <a:lnSpc>
                <a:spcPct val="150000"/>
              </a:lnSpc>
              <a:buClrTx/>
            </a:pPr>
            <a:r>
              <a:rPr lang="en-GB" dirty="0"/>
              <a:t>Perhaps some companies perform better than others; are the profits of the top 10% more or less volatile than the bottom 10%?</a:t>
            </a:r>
          </a:p>
          <a:p>
            <a:pPr algn="just">
              <a:lnSpc>
                <a:spcPct val="150000"/>
              </a:lnSpc>
              <a:buClrTx/>
            </a:pPr>
            <a:r>
              <a:rPr lang="en-GB" dirty="0"/>
              <a:t>There are plenty of questions that we could look into next, and it’s easy to see how the flow of working in a notebook can match one’s own thought process. </a:t>
            </a:r>
          </a:p>
        </p:txBody>
      </p:sp>
    </p:spTree>
    <p:extLst>
      <p:ext uri="{BB962C8B-B14F-4D97-AF65-F5344CB8AC3E}">
        <p14:creationId xmlns:p14="http://schemas.microsoft.com/office/powerpoint/2010/main" val="2340745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1583350"/>
            <a:ext cx="6995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3.</a:t>
            </a:r>
            <a:endParaRPr dirty="0"/>
          </a:p>
          <a:p>
            <a:pPr marL="0" lvl="0" indent="0" algn="l" rtl="0">
              <a:spcBef>
                <a:spcPts val="0"/>
              </a:spcBef>
              <a:spcAft>
                <a:spcPts val="0"/>
              </a:spcAft>
              <a:buNone/>
            </a:pPr>
            <a:r>
              <a:rPr lang="en-GB" dirty="0"/>
              <a:t>EXPLORATORY </a:t>
            </a:r>
            <a:br>
              <a:rPr lang="en-GB" dirty="0"/>
            </a:br>
            <a:r>
              <a:rPr lang="en-GB" dirty="0"/>
              <a:t>DATA ANALYSIS</a:t>
            </a:r>
          </a:p>
        </p:txBody>
      </p:sp>
      <p:sp>
        <p:nvSpPr>
          <p:cNvPr id="76" name="Google Shape;76;p14"/>
          <p:cNvSpPr txBox="1">
            <a:spLocks noGrp="1"/>
          </p:cNvSpPr>
          <p:nvPr>
            <p:ph type="subTitle" idx="1"/>
          </p:nvPr>
        </p:nvSpPr>
        <p:spPr>
          <a:xfrm>
            <a:off x="685800" y="2840050"/>
            <a:ext cx="699516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6286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270511" y="3451158"/>
            <a:ext cx="8602975" cy="1380000"/>
          </a:xfrm>
          <a:prstGeom prst="rect">
            <a:avLst/>
          </a:prstGeom>
        </p:spPr>
        <p:txBody>
          <a:bodyPr spcFirstLastPara="1" wrap="square" lIns="0" tIns="0" rIns="0" bIns="0" anchor="b" anchorCtr="0">
            <a:noAutofit/>
          </a:bodyPr>
          <a:lstStyle/>
          <a:p>
            <a:br>
              <a:rPr lang="en-GB" sz="1800" dirty="0"/>
            </a:br>
            <a:br>
              <a:rPr lang="en-GB" sz="1800" dirty="0"/>
            </a:br>
            <a:br>
              <a:rPr lang="en-GB" sz="1800" dirty="0"/>
            </a:br>
            <a:r>
              <a:rPr lang="en-GB" sz="2400" dirty="0"/>
              <a:t>ONE MORE EXAMPLE …</a:t>
            </a:r>
            <a:br>
              <a:rPr lang="en-GB" sz="1800" dirty="0"/>
            </a:br>
            <a:br>
              <a:rPr lang="en-GB" sz="1800" dirty="0"/>
            </a:br>
            <a:r>
              <a:rPr lang="en-GB" sz="1800" dirty="0"/>
              <a:t>THE DATASET USED FOR THIS MODEL IS STRAIGHTFORWARD. WE ARE TRYING TO PREDICT THE WEIGHT OF THE INDIVIDUAL BASED ON THEIR HEIGHT. SO LET US FIRST SEE IF THERE IS ANY CORRELATION BETWEEN HEIGHT AND WEIGHT OF THE INDIVIDUAL....</a:t>
            </a:r>
          </a:p>
        </p:txBody>
      </p:sp>
      <p:sp>
        <p:nvSpPr>
          <p:cNvPr id="2" name="TextBox 1">
            <a:extLst>
              <a:ext uri="{FF2B5EF4-FFF2-40B4-BE49-F238E27FC236}">
                <a16:creationId xmlns:a16="http://schemas.microsoft.com/office/drawing/2014/main" id="{E06193C6-72EB-A53D-7B5E-302892632EF3}"/>
              </a:ext>
            </a:extLst>
          </p:cNvPr>
          <p:cNvSpPr txBox="1"/>
          <p:nvPr/>
        </p:nvSpPr>
        <p:spPr>
          <a:xfrm>
            <a:off x="1497279" y="193915"/>
            <a:ext cx="6149440" cy="2585323"/>
          </a:xfrm>
          <a:prstGeom prst="rect">
            <a:avLst/>
          </a:prstGeom>
          <a:noFill/>
        </p:spPr>
        <p:txBody>
          <a:bodyPr wrap="none" rtlCol="0">
            <a:spAutoFit/>
          </a:bodyPr>
          <a:lstStyle/>
          <a:p>
            <a:pPr algn="ctr"/>
            <a:r>
              <a:rPr lang="en-GB" sz="1800" b="1" dirty="0">
                <a:solidFill>
                  <a:schemeClr val="lt1"/>
                </a:solidFill>
                <a:latin typeface="Titillium Web"/>
              </a:rPr>
              <a:t>BEFORE BUILDING ANY MODEL, IT IS ESSENTIAL TO </a:t>
            </a:r>
            <a:br>
              <a:rPr lang="en-GB" sz="1800" b="1" dirty="0">
                <a:solidFill>
                  <a:schemeClr val="lt1"/>
                </a:solidFill>
                <a:latin typeface="Titillium Web"/>
              </a:rPr>
            </a:br>
            <a:r>
              <a:rPr lang="en-GB" sz="1800" b="1" dirty="0">
                <a:solidFill>
                  <a:schemeClr val="lt1"/>
                </a:solidFill>
                <a:latin typeface="Titillium Web"/>
                <a:sym typeface="Titillium Web"/>
              </a:rPr>
              <a:t>UNDERSTAND THE DATA SET. </a:t>
            </a:r>
            <a:br>
              <a:rPr lang="en-GB" sz="1800" b="1" dirty="0">
                <a:solidFill>
                  <a:schemeClr val="lt1"/>
                </a:solidFill>
                <a:latin typeface="Titillium Web"/>
                <a:sym typeface="Titillium Web"/>
              </a:rPr>
            </a:br>
            <a:br>
              <a:rPr lang="en-GB" sz="1800" b="1" dirty="0">
                <a:solidFill>
                  <a:schemeClr val="lt1"/>
                </a:solidFill>
                <a:latin typeface="Titillium Web"/>
                <a:sym typeface="Titillium Web"/>
              </a:rPr>
            </a:br>
            <a:br>
              <a:rPr lang="en-GB" sz="1800" b="1" dirty="0">
                <a:solidFill>
                  <a:schemeClr val="lt1"/>
                </a:solidFill>
                <a:latin typeface="Titillium Web"/>
                <a:sym typeface="Titillium Web"/>
              </a:rPr>
            </a:br>
            <a:br>
              <a:rPr lang="en-GB" sz="1800" b="1" dirty="0">
                <a:solidFill>
                  <a:schemeClr val="lt1"/>
                </a:solidFill>
                <a:latin typeface="Titillium Web"/>
                <a:sym typeface="Titillium Web"/>
              </a:rPr>
            </a:br>
            <a:br>
              <a:rPr lang="en-GB" sz="1800" b="1" dirty="0">
                <a:solidFill>
                  <a:schemeClr val="lt1"/>
                </a:solidFill>
                <a:latin typeface="Titillium Web"/>
                <a:sym typeface="Titillium Web"/>
              </a:rPr>
            </a:br>
            <a:br>
              <a:rPr lang="en-GB" sz="1800" b="1" dirty="0">
                <a:solidFill>
                  <a:schemeClr val="lt1"/>
                </a:solidFill>
                <a:latin typeface="Titillium Web"/>
                <a:sym typeface="Titillium Web"/>
              </a:rPr>
            </a:br>
            <a:r>
              <a:rPr lang="en-GB" sz="1800" b="1" dirty="0">
                <a:solidFill>
                  <a:schemeClr val="lt1"/>
                </a:solidFill>
                <a:latin typeface="Titillium Web"/>
                <a:sym typeface="Titillium Web"/>
              </a:rPr>
              <a:t>EDA (EXPLORATORY DATA ANALYSIS) IS A CRUCIAL STEP IN </a:t>
            </a:r>
            <a:br>
              <a:rPr lang="en-GB" sz="1800" b="1" dirty="0">
                <a:solidFill>
                  <a:schemeClr val="lt1"/>
                </a:solidFill>
                <a:latin typeface="Titillium Web"/>
                <a:sym typeface="Titillium Web"/>
              </a:rPr>
            </a:br>
            <a:r>
              <a:rPr lang="en-GB" sz="1800" b="1" dirty="0">
                <a:solidFill>
                  <a:schemeClr val="lt1"/>
                </a:solidFill>
                <a:latin typeface="Titillium Web"/>
                <a:sym typeface="Titillium Web"/>
              </a:rPr>
              <a:t>BUILDING ANY SUCCESSFUL MODEL.</a:t>
            </a:r>
            <a:endParaRPr lang="en-RO" sz="1800" b="1" dirty="0">
              <a:solidFill>
                <a:schemeClr val="lt1"/>
              </a:solidFill>
              <a:latin typeface="Titillium Web"/>
              <a:sym typeface="Titillium Web"/>
            </a:endParaRPr>
          </a:p>
        </p:txBody>
      </p:sp>
    </p:spTree>
    <p:extLst>
      <p:ext uri="{BB962C8B-B14F-4D97-AF65-F5344CB8AC3E}">
        <p14:creationId xmlns:p14="http://schemas.microsoft.com/office/powerpoint/2010/main" val="3143291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DESCRIPTIVE STATISTICS</a:t>
            </a:r>
          </a:p>
        </p:txBody>
      </p:sp>
      <p:sp>
        <p:nvSpPr>
          <p:cNvPr id="4" name="Content Placeholder 1">
            <a:extLst>
              <a:ext uri="{FF2B5EF4-FFF2-40B4-BE49-F238E27FC236}">
                <a16:creationId xmlns:a16="http://schemas.microsoft.com/office/drawing/2014/main" id="{31B42F6A-F414-C145-8FE5-FA67DCAF21CC}"/>
              </a:ext>
            </a:extLst>
          </p:cNvPr>
          <p:cNvSpPr txBox="1">
            <a:spLocks/>
          </p:cNvSpPr>
          <p:nvPr/>
        </p:nvSpPr>
        <p:spPr>
          <a:xfrm>
            <a:off x="0" y="983281"/>
            <a:ext cx="5380522" cy="46329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Tx/>
            </a:pPr>
            <a:r>
              <a:rPr lang="en-GB" sz="1200" dirty="0"/>
              <a:t>Run heatmap plot to check for correlation between dependent and independent variables.</a:t>
            </a:r>
          </a:p>
          <a:p>
            <a:pPr lvl="1">
              <a:lnSpc>
                <a:spcPct val="120000"/>
              </a:lnSpc>
              <a:buClrTx/>
            </a:pPr>
            <a:r>
              <a:rPr lang="en-GB" sz="1200" dirty="0"/>
              <a:t>Heatmap is a two-dimensional visual representation of the variables. It is considered one of the best visual graphical representations when you want to show complex data. It is comprised of square boxes, and the x-axis and y-axis represent the variables. </a:t>
            </a:r>
          </a:p>
          <a:p>
            <a:pPr>
              <a:lnSpc>
                <a:spcPct val="120000"/>
              </a:lnSpc>
              <a:buClrTx/>
            </a:pPr>
            <a:r>
              <a:rPr lang="en-GB" sz="1200" b="1" dirty="0"/>
              <a:t>Dependent variable:</a:t>
            </a:r>
            <a:r>
              <a:rPr lang="en-GB" sz="1200" dirty="0"/>
              <a:t> Weight </a:t>
            </a:r>
          </a:p>
          <a:p>
            <a:pPr>
              <a:lnSpc>
                <a:spcPct val="120000"/>
              </a:lnSpc>
              <a:buClrTx/>
            </a:pPr>
            <a:r>
              <a:rPr lang="en-GB" sz="1200" b="1" dirty="0"/>
              <a:t>Independent variable:</a:t>
            </a:r>
            <a:r>
              <a:rPr lang="en-GB" sz="1200" dirty="0"/>
              <a:t> Height</a:t>
            </a:r>
          </a:p>
          <a:p>
            <a:pPr>
              <a:lnSpc>
                <a:spcPct val="120000"/>
              </a:lnSpc>
              <a:buClrTx/>
            </a:pPr>
            <a:r>
              <a:rPr lang="en-GB" sz="1200" dirty="0"/>
              <a:t>Regarding correlation:</a:t>
            </a:r>
          </a:p>
          <a:p>
            <a:pPr lvl="1">
              <a:lnSpc>
                <a:spcPct val="120000"/>
              </a:lnSpc>
              <a:buClrTx/>
            </a:pPr>
            <a:r>
              <a:rPr lang="en-GB" sz="1200" dirty="0"/>
              <a:t>Values closer to 1 show a high correlation, and values closer to 0 show the lowest correlation.</a:t>
            </a:r>
          </a:p>
          <a:p>
            <a:pPr lvl="1">
              <a:lnSpc>
                <a:spcPct val="120000"/>
              </a:lnSpc>
              <a:buClrTx/>
            </a:pPr>
            <a:r>
              <a:rPr lang="en-GB" sz="1200" dirty="0"/>
              <a:t>A positive correlation value shows that the variables are positively correlated. For example, taller individuals usually weigh more.</a:t>
            </a:r>
          </a:p>
          <a:p>
            <a:pPr lvl="1">
              <a:lnSpc>
                <a:spcPct val="120000"/>
              </a:lnSpc>
              <a:buClrTx/>
            </a:pPr>
            <a:r>
              <a:rPr lang="en-GB" sz="1200" dirty="0"/>
              <a:t>A negative correlation value shows that the variables are negatively correlated.</a:t>
            </a:r>
          </a:p>
          <a:p>
            <a:pPr>
              <a:lnSpc>
                <a:spcPct val="120000"/>
              </a:lnSpc>
              <a:buClrTx/>
            </a:pPr>
            <a:endParaRPr lang="en-GB" sz="1200" dirty="0"/>
          </a:p>
          <a:p>
            <a:pPr>
              <a:lnSpc>
                <a:spcPct val="120000"/>
              </a:lnSpc>
              <a:buClrTx/>
            </a:pPr>
            <a:endParaRPr lang="en-GB" sz="1200" dirty="0"/>
          </a:p>
        </p:txBody>
      </p:sp>
      <p:pic>
        <p:nvPicPr>
          <p:cNvPr id="5" name="Picture 2" descr="heatmap">
            <a:extLst>
              <a:ext uri="{FF2B5EF4-FFF2-40B4-BE49-F238E27FC236}">
                <a16:creationId xmlns:a16="http://schemas.microsoft.com/office/drawing/2014/main" id="{B60488E7-D77C-E62C-9FBE-4850AC29F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324" y="983281"/>
            <a:ext cx="3495214" cy="3929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083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DESCRIPTIVE STATISTICS (cont.)</a:t>
            </a:r>
          </a:p>
        </p:txBody>
      </p:sp>
      <p:pic>
        <p:nvPicPr>
          <p:cNvPr id="3" name="Picture 2" descr="plot">
            <a:extLst>
              <a:ext uri="{FF2B5EF4-FFF2-40B4-BE49-F238E27FC236}">
                <a16:creationId xmlns:a16="http://schemas.microsoft.com/office/drawing/2014/main" id="{A99E6023-7FA2-1A36-F9CA-A7F19632F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80" y="943275"/>
            <a:ext cx="3064259" cy="395506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a:extLst>
              <a:ext uri="{FF2B5EF4-FFF2-40B4-BE49-F238E27FC236}">
                <a16:creationId xmlns:a16="http://schemas.microsoft.com/office/drawing/2014/main" id="{3A207075-F0C8-20E2-BA29-6EF0CD5D6059}"/>
              </a:ext>
            </a:extLst>
          </p:cNvPr>
          <p:cNvSpPr txBox="1">
            <a:spLocks/>
          </p:cNvSpPr>
          <p:nvPr/>
        </p:nvSpPr>
        <p:spPr>
          <a:xfrm>
            <a:off x="3256085" y="1563570"/>
            <a:ext cx="5698835" cy="42164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pPr>
            <a:r>
              <a:rPr lang="en-GB" dirty="0"/>
              <a:t>Plot a pair plot to visually represent the positive/negative correlation between the variables.</a:t>
            </a:r>
          </a:p>
          <a:p>
            <a:pPr algn="just">
              <a:lnSpc>
                <a:spcPct val="100000"/>
              </a:lnSpc>
              <a:buClrTx/>
            </a:pPr>
            <a:r>
              <a:rPr lang="en-GB" dirty="0"/>
              <a:t>Based on the pair plot, the Height is positively correlated to Weight of the individual. </a:t>
            </a:r>
          </a:p>
          <a:p>
            <a:pPr algn="just">
              <a:lnSpc>
                <a:spcPct val="100000"/>
              </a:lnSpc>
              <a:buClrTx/>
            </a:pPr>
            <a:r>
              <a:rPr lang="en-GB" dirty="0"/>
              <a:t>Now, let's build a model that will predict the individual's weight based on height....</a:t>
            </a:r>
          </a:p>
        </p:txBody>
      </p:sp>
      <p:pic>
        <p:nvPicPr>
          <p:cNvPr id="7" name="Picture 6" descr="A person sitting on a white box and touching a screen&#10;&#10;Description automatically generated">
            <a:extLst>
              <a:ext uri="{FF2B5EF4-FFF2-40B4-BE49-F238E27FC236}">
                <a16:creationId xmlns:a16="http://schemas.microsoft.com/office/drawing/2014/main" id="{BA2D7527-319A-1600-EB26-F4B2931C9C38}"/>
              </a:ext>
            </a:extLst>
          </p:cNvPr>
          <p:cNvPicPr>
            <a:picLocks noChangeAspect="1"/>
          </p:cNvPicPr>
          <p:nvPr/>
        </p:nvPicPr>
        <p:blipFill>
          <a:blip r:embed="rId3"/>
          <a:stretch>
            <a:fillRect/>
          </a:stretch>
        </p:blipFill>
        <p:spPr>
          <a:xfrm>
            <a:off x="8097521" y="3839872"/>
            <a:ext cx="985128" cy="1303628"/>
          </a:xfrm>
          <a:prstGeom prst="rect">
            <a:avLst/>
          </a:prstGeom>
        </p:spPr>
      </p:pic>
    </p:spTree>
    <p:extLst>
      <p:ext uri="{BB962C8B-B14F-4D97-AF65-F5344CB8AC3E}">
        <p14:creationId xmlns:p14="http://schemas.microsoft.com/office/powerpoint/2010/main" val="1288702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CREATE, TRAIN AND TEST DATASET</a:t>
            </a:r>
          </a:p>
        </p:txBody>
      </p:sp>
      <p:pic>
        <p:nvPicPr>
          <p:cNvPr id="4" name="Picture 2" descr="train">
            <a:extLst>
              <a:ext uri="{FF2B5EF4-FFF2-40B4-BE49-F238E27FC236}">
                <a16:creationId xmlns:a16="http://schemas.microsoft.com/office/drawing/2014/main" id="{D37E01D3-4922-49E1-9E81-D1DB552E4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75" y="857400"/>
            <a:ext cx="6680371" cy="368700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a:extLst>
              <a:ext uri="{FF2B5EF4-FFF2-40B4-BE49-F238E27FC236}">
                <a16:creationId xmlns:a16="http://schemas.microsoft.com/office/drawing/2014/main" id="{75E75EEB-255B-E45D-AC06-A36BBD52C1AC}"/>
              </a:ext>
            </a:extLst>
          </p:cNvPr>
          <p:cNvSpPr txBox="1">
            <a:spLocks/>
          </p:cNvSpPr>
          <p:nvPr/>
        </p:nvSpPr>
        <p:spPr>
          <a:xfrm>
            <a:off x="196175" y="4613391"/>
            <a:ext cx="8751649" cy="3914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pPr>
            <a:r>
              <a:rPr lang="en-GB" sz="1600" dirty="0"/>
              <a:t>We are first splitting the dataset into train and test data sets. We then build the model based on the train data set and test it on the test dataset...</a:t>
            </a:r>
          </a:p>
        </p:txBody>
      </p:sp>
    </p:spTree>
    <p:extLst>
      <p:ext uri="{BB962C8B-B14F-4D97-AF65-F5344CB8AC3E}">
        <p14:creationId xmlns:p14="http://schemas.microsoft.com/office/powerpoint/2010/main" val="2413910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BUILD A LINEAR REGRESION MODEL</a:t>
            </a:r>
          </a:p>
        </p:txBody>
      </p:sp>
      <p:sp>
        <p:nvSpPr>
          <p:cNvPr id="3" name="Content Placeholder 1">
            <a:extLst>
              <a:ext uri="{FF2B5EF4-FFF2-40B4-BE49-F238E27FC236}">
                <a16:creationId xmlns:a16="http://schemas.microsoft.com/office/drawing/2014/main" id="{C4CB9E2A-115F-3DA5-1E02-024003A587FA}"/>
              </a:ext>
            </a:extLst>
          </p:cNvPr>
          <p:cNvSpPr txBox="1">
            <a:spLocks/>
          </p:cNvSpPr>
          <p:nvPr/>
        </p:nvSpPr>
        <p:spPr>
          <a:xfrm>
            <a:off x="0" y="857401"/>
            <a:ext cx="5014762" cy="408998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Tx/>
            </a:pPr>
            <a:r>
              <a:rPr lang="en-GB" dirty="0"/>
              <a:t>We are ready to build a simple linear regression model. </a:t>
            </a:r>
          </a:p>
          <a:p>
            <a:pPr>
              <a:lnSpc>
                <a:spcPct val="120000"/>
              </a:lnSpc>
              <a:buClrTx/>
            </a:pPr>
            <a:r>
              <a:rPr lang="en-GB" dirty="0"/>
              <a:t>We will be using existing python packages to build the model.</a:t>
            </a:r>
          </a:p>
          <a:p>
            <a:pPr lvl="1">
              <a:lnSpc>
                <a:spcPct val="120000"/>
              </a:lnSpc>
              <a:buClrTx/>
            </a:pPr>
            <a:r>
              <a:rPr lang="en-GB" dirty="0" err="1"/>
              <a:t>Sklearn</a:t>
            </a:r>
            <a:endParaRPr lang="en-GB" dirty="0"/>
          </a:p>
          <a:p>
            <a:pPr lvl="1">
              <a:lnSpc>
                <a:spcPct val="120000"/>
              </a:lnSpc>
              <a:buClrTx/>
            </a:pPr>
            <a:r>
              <a:rPr lang="en-GB" dirty="0" err="1"/>
              <a:t>Statsmodel</a:t>
            </a:r>
            <a:endParaRPr lang="en-GB" dirty="0"/>
          </a:p>
          <a:p>
            <a:pPr>
              <a:lnSpc>
                <a:spcPct val="120000"/>
              </a:lnSpc>
              <a:buClrTx/>
            </a:pPr>
            <a:r>
              <a:rPr lang="en-GB" dirty="0"/>
              <a:t>The equation for simple linear regression:</a:t>
            </a:r>
          </a:p>
          <a:p>
            <a:pPr>
              <a:lnSpc>
                <a:spcPct val="120000"/>
              </a:lnSpc>
              <a:buClrTx/>
            </a:pPr>
            <a:r>
              <a:rPr lang="en-GB" dirty="0"/>
              <a:t>The </a:t>
            </a:r>
            <a:r>
              <a:rPr lang="en-GB" dirty="0" err="1"/>
              <a:t>Statsmodel</a:t>
            </a:r>
            <a:r>
              <a:rPr lang="en-GB" dirty="0"/>
              <a:t> library that we will be using for building the linear regression model will fit a line for our dataset. Let's input the intercept value using the </a:t>
            </a:r>
            <a:r>
              <a:rPr lang="en-GB" dirty="0" err="1"/>
              <a:t>Statsmodel</a:t>
            </a:r>
            <a:r>
              <a:rPr lang="en-GB" dirty="0"/>
              <a:t> library.</a:t>
            </a:r>
            <a:br>
              <a:rPr lang="en-GB" dirty="0"/>
            </a:br>
            <a:endParaRPr lang="en-GB" dirty="0"/>
          </a:p>
        </p:txBody>
      </p:sp>
      <p:pic>
        <p:nvPicPr>
          <p:cNvPr id="6" name="Picture 2" descr="graph">
            <a:extLst>
              <a:ext uri="{FF2B5EF4-FFF2-40B4-BE49-F238E27FC236}">
                <a16:creationId xmlns:a16="http://schemas.microsoft.com/office/drawing/2014/main" id="{A7310FC1-AD1E-42EF-EF05-124FD4B14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3345" y="962242"/>
            <a:ext cx="2654376" cy="101705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EC3B24-73E4-C803-F92B-4B46133ACAB3}"/>
              </a:ext>
            </a:extLst>
          </p:cNvPr>
          <p:cNvCxnSpPr>
            <a:cxnSpLocks/>
          </p:cNvCxnSpPr>
          <p:nvPr/>
        </p:nvCxnSpPr>
        <p:spPr>
          <a:xfrm>
            <a:off x="4360244" y="4167739"/>
            <a:ext cx="490889"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4" descr="intercept">
            <a:extLst>
              <a:ext uri="{FF2B5EF4-FFF2-40B4-BE49-F238E27FC236}">
                <a16:creationId xmlns:a16="http://schemas.microsoft.com/office/drawing/2014/main" id="{316DF493-805A-5849-DDD7-1367CE5EB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5087" y="2485803"/>
            <a:ext cx="4020694" cy="24375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604EA78C-DF7F-26DB-BDF2-05370B205D51}"/>
              </a:ext>
            </a:extLst>
          </p:cNvPr>
          <p:cNvCxnSpPr>
            <a:cxnSpLocks/>
          </p:cNvCxnSpPr>
          <p:nvPr/>
        </p:nvCxnSpPr>
        <p:spPr>
          <a:xfrm flipV="1">
            <a:off x="4572000" y="1722922"/>
            <a:ext cx="1309036" cy="14412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574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1583350"/>
            <a:ext cx="6995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a:t>
            </a:r>
            <a:endParaRPr dirty="0"/>
          </a:p>
          <a:p>
            <a:pPr marL="0" lvl="0" indent="0" algn="l" rtl="0">
              <a:spcBef>
                <a:spcPts val="0"/>
              </a:spcBef>
              <a:spcAft>
                <a:spcPts val="0"/>
              </a:spcAft>
              <a:buNone/>
            </a:pPr>
            <a:r>
              <a:rPr lang="en" dirty="0"/>
              <a:t>DATA SCIENCE </a:t>
            </a:r>
            <a:br>
              <a:rPr lang="en" dirty="0"/>
            </a:br>
            <a:r>
              <a:rPr lang="en" dirty="0"/>
              <a:t>AN INTRODUCTION</a:t>
            </a:r>
            <a:endParaRPr dirty="0"/>
          </a:p>
        </p:txBody>
      </p:sp>
      <p:sp>
        <p:nvSpPr>
          <p:cNvPr id="76" name="Google Shape;76;p14"/>
          <p:cNvSpPr txBox="1">
            <a:spLocks noGrp="1"/>
          </p:cNvSpPr>
          <p:nvPr>
            <p:ph type="subTitle" idx="1"/>
          </p:nvPr>
        </p:nvSpPr>
        <p:spPr>
          <a:xfrm>
            <a:off x="685800" y="2840050"/>
            <a:ext cx="699516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2270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FIT THE REGRESION LINE</a:t>
            </a:r>
          </a:p>
        </p:txBody>
      </p:sp>
      <p:sp>
        <p:nvSpPr>
          <p:cNvPr id="4" name="Content Placeholder 1">
            <a:extLst>
              <a:ext uri="{FF2B5EF4-FFF2-40B4-BE49-F238E27FC236}">
                <a16:creationId xmlns:a16="http://schemas.microsoft.com/office/drawing/2014/main" id="{4498E118-9FA1-A85A-EDC3-FF1FD4602E16}"/>
              </a:ext>
            </a:extLst>
          </p:cNvPr>
          <p:cNvSpPr txBox="1">
            <a:spLocks/>
          </p:cNvSpPr>
          <p:nvPr/>
        </p:nvSpPr>
        <p:spPr>
          <a:xfrm>
            <a:off x="163630" y="857400"/>
            <a:ext cx="4285920" cy="439782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pPr>
            <a:r>
              <a:rPr lang="en-GB" dirty="0">
                <a:solidFill>
                  <a:schemeClr val="tx1"/>
                </a:solidFill>
              </a:rPr>
              <a:t>R-squared value is 0.855. This shows that 85.5% of the variance in the weight can be explained by height.</a:t>
            </a:r>
          </a:p>
          <a:p>
            <a:pPr algn="just">
              <a:lnSpc>
                <a:spcPct val="100000"/>
              </a:lnSpc>
              <a:buClrTx/>
            </a:pPr>
            <a:r>
              <a:rPr lang="en-GB" dirty="0">
                <a:solidFill>
                  <a:schemeClr val="tx1"/>
                </a:solidFill>
              </a:rPr>
              <a:t>F statistic is pretty low, which shows that the model fit is statistically significant.</a:t>
            </a:r>
          </a:p>
          <a:p>
            <a:pPr algn="just">
              <a:lnSpc>
                <a:spcPct val="100000"/>
              </a:lnSpc>
              <a:buClrTx/>
            </a:pPr>
            <a:r>
              <a:rPr lang="en-GB" dirty="0">
                <a:solidFill>
                  <a:schemeClr val="tx1"/>
                </a:solidFill>
              </a:rPr>
              <a:t>The coefficient for height is 7.7 and P-value is close to 0. This shows that the coefficient is statistically significant.</a:t>
            </a:r>
          </a:p>
          <a:p>
            <a:pPr algn="just">
              <a:lnSpc>
                <a:spcPct val="100000"/>
              </a:lnSpc>
              <a:buClrTx/>
            </a:pPr>
            <a:r>
              <a:rPr lang="en-GB" dirty="0">
                <a:solidFill>
                  <a:schemeClr val="tx1"/>
                </a:solidFill>
              </a:rPr>
              <a:t>Based on the summary, we can now derive the linear regression equation using intercept and slope.</a:t>
            </a:r>
          </a:p>
          <a:p>
            <a:pPr marL="0" indent="0" algn="just">
              <a:lnSpc>
                <a:spcPct val="100000"/>
              </a:lnSpc>
              <a:buClrTx/>
              <a:buFont typeface="Arial" panose="020B0604020202020204" pitchFamily="34" charset="0"/>
              <a:buNone/>
            </a:pPr>
            <a:r>
              <a:rPr lang="en-GB" b="1" dirty="0">
                <a:solidFill>
                  <a:schemeClr val="tx1"/>
                </a:solidFill>
              </a:rPr>
              <a:t>Weight = -351.4621 + 7.7275 * height</a:t>
            </a:r>
            <a:endParaRPr lang="en-GB" dirty="0">
              <a:solidFill>
                <a:schemeClr val="tx1"/>
              </a:solidFill>
            </a:endParaRPr>
          </a:p>
          <a:p>
            <a:pPr algn="just">
              <a:lnSpc>
                <a:spcPct val="100000"/>
              </a:lnSpc>
              <a:buClrTx/>
            </a:pPr>
            <a:endParaRPr lang="en-GB" sz="1900" dirty="0">
              <a:solidFill>
                <a:schemeClr val="tx1"/>
              </a:solidFill>
            </a:endParaRPr>
          </a:p>
        </p:txBody>
      </p:sp>
      <p:pic>
        <p:nvPicPr>
          <p:cNvPr id="5" name="Picture 4" descr="regress">
            <a:extLst>
              <a:ext uri="{FF2B5EF4-FFF2-40B4-BE49-F238E27FC236}">
                <a16:creationId xmlns:a16="http://schemas.microsoft.com/office/drawing/2014/main" id="{536E0C7A-7B0B-0A2D-D85C-71488DDB83B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68278" y="934401"/>
            <a:ext cx="3718027" cy="3997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360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PLOTING</a:t>
            </a:r>
          </a:p>
        </p:txBody>
      </p:sp>
      <p:sp>
        <p:nvSpPr>
          <p:cNvPr id="3" name="Content Placeholder 1">
            <a:extLst>
              <a:ext uri="{FF2B5EF4-FFF2-40B4-BE49-F238E27FC236}">
                <a16:creationId xmlns:a16="http://schemas.microsoft.com/office/drawing/2014/main" id="{64430FD7-D781-4270-88D9-1B368BB40D0A}"/>
              </a:ext>
            </a:extLst>
          </p:cNvPr>
          <p:cNvSpPr txBox="1">
            <a:spLocks/>
          </p:cNvSpPr>
          <p:nvPr/>
        </p:nvSpPr>
        <p:spPr>
          <a:xfrm>
            <a:off x="177633" y="2571750"/>
            <a:ext cx="5597525" cy="3914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Tx/>
              <a:buNone/>
            </a:pPr>
            <a:r>
              <a:rPr lang="en-GB" dirty="0"/>
              <a:t>Plot the regression line using the equation:</a:t>
            </a:r>
          </a:p>
        </p:txBody>
      </p:sp>
      <p:pic>
        <p:nvPicPr>
          <p:cNvPr id="6" name="Picture 2" descr="plot_reg">
            <a:extLst>
              <a:ext uri="{FF2B5EF4-FFF2-40B4-BE49-F238E27FC236}">
                <a16:creationId xmlns:a16="http://schemas.microsoft.com/office/drawing/2014/main" id="{3C113905-5E03-E24F-5C97-9A7D58699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089" y="428700"/>
            <a:ext cx="3620216" cy="443543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6F2714A-4A59-B44B-D8F8-BF4AB166F44D}"/>
              </a:ext>
            </a:extLst>
          </p:cNvPr>
          <p:cNvCxnSpPr>
            <a:cxnSpLocks/>
          </p:cNvCxnSpPr>
          <p:nvPr/>
        </p:nvCxnSpPr>
        <p:spPr>
          <a:xfrm flipV="1">
            <a:off x="4918509" y="2247900"/>
            <a:ext cx="933651" cy="5241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647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a:extLst>
              <a:ext uri="{FF2B5EF4-FFF2-40B4-BE49-F238E27FC236}">
                <a16:creationId xmlns:a16="http://schemas.microsoft.com/office/drawing/2014/main" id="{A1EFCCB1-6E30-8D36-DFCC-29F554739C1D}"/>
              </a:ext>
            </a:extLst>
          </p:cNvPr>
          <p:cNvPicPr>
            <a:picLocks noChangeAspect="1"/>
          </p:cNvPicPr>
          <p:nvPr/>
        </p:nvPicPr>
        <p:blipFill>
          <a:blip r:embed="rId3"/>
          <a:srcRect/>
          <a:stretch/>
        </p:blipFill>
        <p:spPr>
          <a:xfrm>
            <a:off x="0" y="19545"/>
            <a:ext cx="9152000" cy="5148000"/>
          </a:xfrm>
          <a:prstGeom prst="rect">
            <a:avLst/>
          </a:prstGeom>
        </p:spPr>
      </p:pic>
      <p:pic>
        <p:nvPicPr>
          <p:cNvPr id="3" name="Picture 2" descr="A yellow circle with black text&#10;&#10;Description automatically generated">
            <a:extLst>
              <a:ext uri="{FF2B5EF4-FFF2-40B4-BE49-F238E27FC236}">
                <a16:creationId xmlns:a16="http://schemas.microsoft.com/office/drawing/2014/main" id="{DEED1BA9-FC23-ADDD-17AC-C18368BB0373}"/>
              </a:ext>
            </a:extLst>
          </p:cNvPr>
          <p:cNvPicPr>
            <a:picLocks noChangeAspect="1"/>
          </p:cNvPicPr>
          <p:nvPr/>
        </p:nvPicPr>
        <p:blipFill>
          <a:blip r:embed="rId4"/>
          <a:stretch>
            <a:fillRect/>
          </a:stretch>
        </p:blipFill>
        <p:spPr>
          <a:xfrm>
            <a:off x="6963058" y="338759"/>
            <a:ext cx="1893374" cy="794447"/>
          </a:xfrm>
          <a:prstGeom prst="rect">
            <a:avLst/>
          </a:prstGeom>
          <a:effectLst>
            <a:glow rad="88900">
              <a:schemeClr val="bg1">
                <a:alpha val="34000"/>
              </a:schemeClr>
            </a:glow>
          </a:effectLst>
        </p:spPr>
      </p:pic>
      <p:pic>
        <p:nvPicPr>
          <p:cNvPr id="4" name="Picture 3">
            <a:extLst>
              <a:ext uri="{FF2B5EF4-FFF2-40B4-BE49-F238E27FC236}">
                <a16:creationId xmlns:a16="http://schemas.microsoft.com/office/drawing/2014/main" id="{5C4A826F-5319-4844-A149-3F0FDF23FD7F}"/>
              </a:ext>
            </a:extLst>
          </p:cNvPr>
          <p:cNvPicPr>
            <a:picLocks noChangeAspect="1"/>
          </p:cNvPicPr>
          <p:nvPr/>
        </p:nvPicPr>
        <p:blipFill>
          <a:blip r:embed="rId5"/>
          <a:stretch>
            <a:fillRect/>
          </a:stretch>
        </p:blipFill>
        <p:spPr>
          <a:xfrm>
            <a:off x="415342" y="292543"/>
            <a:ext cx="1271914" cy="886879"/>
          </a:xfrm>
          <a:prstGeom prst="rect">
            <a:avLst/>
          </a:prstGeom>
        </p:spPr>
      </p:pic>
      <p:pic>
        <p:nvPicPr>
          <p:cNvPr id="5" name="Picture 4">
            <a:extLst>
              <a:ext uri="{FF2B5EF4-FFF2-40B4-BE49-F238E27FC236}">
                <a16:creationId xmlns:a16="http://schemas.microsoft.com/office/drawing/2014/main" id="{D2A4F785-476C-BD4A-85A4-E56DF10E3B92}"/>
              </a:ext>
            </a:extLst>
          </p:cNvPr>
          <p:cNvPicPr>
            <a:picLocks noChangeAspect="1"/>
          </p:cNvPicPr>
          <p:nvPr/>
        </p:nvPicPr>
        <p:blipFill>
          <a:blip r:embed="rId6"/>
          <a:stretch>
            <a:fillRect/>
          </a:stretch>
        </p:blipFill>
        <p:spPr>
          <a:xfrm>
            <a:off x="3273828" y="537046"/>
            <a:ext cx="1934488" cy="397873"/>
          </a:xfrm>
          <a:prstGeom prst="rect">
            <a:avLst/>
          </a:prstGeom>
        </p:spPr>
      </p:pic>
      <p:sp>
        <p:nvSpPr>
          <p:cNvPr id="8" name="TextBox 7">
            <a:extLst>
              <a:ext uri="{FF2B5EF4-FFF2-40B4-BE49-F238E27FC236}">
                <a16:creationId xmlns:a16="http://schemas.microsoft.com/office/drawing/2014/main" id="{49C290D6-BCFE-8649-8546-1DFD2B4D5D4E}"/>
              </a:ext>
            </a:extLst>
          </p:cNvPr>
          <p:cNvSpPr txBox="1"/>
          <p:nvPr/>
        </p:nvSpPr>
        <p:spPr>
          <a:xfrm>
            <a:off x="286900" y="3646105"/>
            <a:ext cx="8441758" cy="461665"/>
          </a:xfrm>
          <a:prstGeom prst="rect">
            <a:avLst/>
          </a:prstGeom>
          <a:noFill/>
        </p:spPr>
        <p:txBody>
          <a:bodyPr wrap="square">
            <a:spAutoFit/>
          </a:bodyPr>
          <a:lstStyle/>
          <a:p>
            <a:r>
              <a:rPr lang="en-GB" sz="1200" i="1" dirty="0">
                <a:solidFill>
                  <a:schemeClr val="bg1"/>
                </a:solidFill>
              </a:rPr>
              <a:t>This presentation is supported by the project "Education 4.0: Living Labs for the Students of the Future (LLSF)", Contract #2021-1-RO01-KA220-HED-000032176, Erasmus+ KA220-HED</a:t>
            </a:r>
            <a:endParaRPr lang="en-RO" sz="1200" i="1" dirty="0">
              <a:solidFill>
                <a:schemeClr val="bg1"/>
              </a:solidFill>
            </a:endParaRPr>
          </a:p>
        </p:txBody>
      </p:sp>
      <p:sp>
        <p:nvSpPr>
          <p:cNvPr id="10" name="Google Shape;54;p11">
            <a:extLst>
              <a:ext uri="{FF2B5EF4-FFF2-40B4-BE49-F238E27FC236}">
                <a16:creationId xmlns:a16="http://schemas.microsoft.com/office/drawing/2014/main" id="{205992B5-851D-C543-8CC8-2EEB97B62B19}"/>
              </a:ext>
            </a:extLst>
          </p:cNvPr>
          <p:cNvSpPr txBox="1">
            <a:spLocks/>
          </p:cNvSpPr>
          <p:nvPr/>
        </p:nvSpPr>
        <p:spPr>
          <a:xfrm>
            <a:off x="415342" y="1555397"/>
            <a:ext cx="6881069" cy="21584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9pPr>
          </a:lstStyle>
          <a:p>
            <a:r>
              <a:rPr lang="en-GB" sz="4400" dirty="0"/>
              <a:t>DATA VISUALIZATION</a:t>
            </a:r>
          </a:p>
          <a:p>
            <a:r>
              <a:rPr lang="en-GB" sz="4400" dirty="0"/>
              <a:t>AND</a:t>
            </a:r>
          </a:p>
          <a:p>
            <a:r>
              <a:rPr lang="en-GB" sz="4400" dirty="0"/>
              <a:t>PREPARATION</a:t>
            </a:r>
          </a:p>
          <a:p>
            <a:endParaRPr lang="en-GB" sz="4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3"/>
          <p:cNvSpPr txBox="1">
            <a:spLocks noGrp="1"/>
          </p:cNvSpPr>
          <p:nvPr>
            <p:ph type="title"/>
          </p:nvPr>
        </p:nvSpPr>
        <p:spPr>
          <a:xfrm>
            <a:off x="451883" y="0"/>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BIO</a:t>
            </a:r>
            <a:endParaRPr dirty="0"/>
          </a:p>
        </p:txBody>
      </p:sp>
      <p:pic>
        <p:nvPicPr>
          <p:cNvPr id="537" name="Google Shape;537;p43"/>
          <p:cNvPicPr preferRelativeResize="0"/>
          <p:nvPr/>
        </p:nvPicPr>
        <p:blipFill>
          <a:blip r:embed="rId3"/>
          <a:srcRect/>
          <a:stretch/>
        </p:blipFill>
        <p:spPr>
          <a:xfrm>
            <a:off x="1149955" y="1684023"/>
            <a:ext cx="1575900" cy="1575900"/>
          </a:xfrm>
          <a:prstGeom prst="ellipse">
            <a:avLst/>
          </a:prstGeom>
          <a:noFill/>
          <a:ln>
            <a:noFill/>
          </a:ln>
        </p:spPr>
      </p:pic>
      <p:sp>
        <p:nvSpPr>
          <p:cNvPr id="538" name="Google Shape;538;p43"/>
          <p:cNvSpPr txBox="1"/>
          <p:nvPr/>
        </p:nvSpPr>
        <p:spPr>
          <a:xfrm>
            <a:off x="1149955" y="3465778"/>
            <a:ext cx="1575900" cy="26723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Titillium Web"/>
                <a:ea typeface="Titillium Web"/>
                <a:cs typeface="Titillium Web"/>
                <a:sym typeface="Titillium Web"/>
              </a:rPr>
              <a:t>BOGDAN MOCANU</a:t>
            </a:r>
          </a:p>
          <a:p>
            <a:pPr marL="0" lvl="0" indent="0" algn="ctr" rtl="0">
              <a:spcBef>
                <a:spcPts val="0"/>
              </a:spcBef>
              <a:spcAft>
                <a:spcPts val="0"/>
              </a:spcAft>
              <a:buNone/>
            </a:pPr>
            <a:br>
              <a:rPr lang="en" dirty="0">
                <a:solidFill>
                  <a:schemeClr val="lt1"/>
                </a:solidFill>
                <a:latin typeface="Titillium Web"/>
                <a:ea typeface="Titillium Web"/>
                <a:cs typeface="Titillium Web"/>
                <a:sym typeface="Titillium Web"/>
              </a:rPr>
            </a:br>
            <a:endParaRPr lang="en-US" sz="900" dirty="0">
              <a:solidFill>
                <a:schemeClr val="lt1"/>
              </a:solidFill>
              <a:latin typeface="Titillium Web"/>
              <a:ea typeface="Titillium Web"/>
              <a:cs typeface="Titillium Web"/>
              <a:sym typeface="Titillium Web"/>
            </a:endParaRPr>
          </a:p>
        </p:txBody>
      </p:sp>
      <p:sp>
        <p:nvSpPr>
          <p:cNvPr id="7" name="TextBox 6">
            <a:extLst>
              <a:ext uri="{FF2B5EF4-FFF2-40B4-BE49-F238E27FC236}">
                <a16:creationId xmlns:a16="http://schemas.microsoft.com/office/drawing/2014/main" id="{373CE52F-EE3C-D075-B38F-3C3CC9E4985A}"/>
              </a:ext>
            </a:extLst>
          </p:cNvPr>
          <p:cNvSpPr txBox="1"/>
          <p:nvPr/>
        </p:nvSpPr>
        <p:spPr>
          <a:xfrm>
            <a:off x="3718873" y="694313"/>
            <a:ext cx="5085761" cy="3754874"/>
          </a:xfrm>
          <a:prstGeom prst="rect">
            <a:avLst/>
          </a:prstGeom>
          <a:noFill/>
        </p:spPr>
        <p:txBody>
          <a:bodyPr wrap="square">
            <a:spAutoFit/>
          </a:bodyPr>
          <a:lstStyle/>
          <a:p>
            <a:pPr algn="just">
              <a:lnSpc>
                <a:spcPct val="150000"/>
              </a:lnSpc>
            </a:pPr>
            <a:r>
              <a:rPr lang="en-RO" sz="1600" b="1" dirty="0">
                <a:solidFill>
                  <a:schemeClr val="lt1"/>
                </a:solidFill>
                <a:latin typeface="Titillium Web"/>
              </a:rPr>
              <a:t>Bogdan-Costel MOCANU is an Assistant Professor and postdoctoral researcher at the Faculty of Automatic Control and Computers, Department of Computer and Information Technology of UNSTPB. He earned his Ph.D. in 2019 and continuously demonstrated remarkable growth and improvement in his expertise and contributions in multiple areas of research that includes: Peer-to-Peer systems, Distributed systems, Cloud computing, Big Data, Real-time scheduling, and Data security.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233018" y="3634038"/>
            <a:ext cx="6620268" cy="1380000"/>
          </a:xfrm>
          <a:prstGeom prst="rect">
            <a:avLst/>
          </a:prstGeom>
        </p:spPr>
        <p:txBody>
          <a:bodyPr spcFirstLastPara="1" wrap="square" lIns="0" tIns="0" rIns="0" bIns="0" anchor="b" anchorCtr="0">
            <a:noAutofit/>
          </a:bodyPr>
          <a:lstStyle/>
          <a:p>
            <a:pPr marL="0" lvl="0" indent="0" rtl="0">
              <a:lnSpc>
                <a:spcPct val="150000"/>
              </a:lnSpc>
              <a:spcBef>
                <a:spcPts val="600"/>
              </a:spcBef>
              <a:spcAft>
                <a:spcPts val="0"/>
              </a:spcAft>
            </a:pPr>
            <a:r>
              <a:rPr lang="en-US" sz="2400" b="1" dirty="0">
                <a:latin typeface="Titillium Web"/>
                <a:ea typeface="Titillium Web"/>
                <a:cs typeface="Titillium Web"/>
                <a:sym typeface="Titillium Web"/>
              </a:rPr>
              <a:t>WE USE </a:t>
            </a:r>
            <a:r>
              <a:rPr lang="en-US" sz="3200" dirty="0"/>
              <a:t>BIG </a:t>
            </a:r>
            <a:r>
              <a:rPr lang="en-US" sz="3200" b="1" dirty="0">
                <a:latin typeface="Titillium Web"/>
                <a:ea typeface="Titillium Web"/>
                <a:cs typeface="Titillium Web"/>
                <a:sym typeface="Titillium Web"/>
              </a:rPr>
              <a:t>DATA VISUALIZATION</a:t>
            </a:r>
            <a:br>
              <a:rPr lang="en-US" sz="3200" b="1" dirty="0">
                <a:latin typeface="Titillium Web"/>
                <a:ea typeface="Titillium Web"/>
                <a:cs typeface="Titillium Web"/>
                <a:sym typeface="Titillium Web"/>
              </a:rPr>
            </a:br>
            <a:r>
              <a:rPr lang="en-US" sz="2400" b="1" dirty="0">
                <a:latin typeface="Titillium Web"/>
                <a:ea typeface="Titillium Web"/>
                <a:cs typeface="Titillium Web"/>
                <a:sym typeface="Titillium Web"/>
              </a:rPr>
              <a:t>TO SEE WHAT OTHERS CAND’T SEE</a:t>
            </a:r>
            <a:br>
              <a:rPr lang="en-US" sz="2400" b="1" dirty="0">
                <a:latin typeface="Titillium Web"/>
                <a:ea typeface="Titillium Web"/>
                <a:cs typeface="Titillium Web"/>
                <a:sym typeface="Titillium Web"/>
              </a:rPr>
            </a:br>
            <a:endParaRPr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1583350"/>
            <a:ext cx="6995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a:t>
            </a:r>
            <a:endParaRPr dirty="0"/>
          </a:p>
          <a:p>
            <a:pPr marL="0" lvl="0" indent="0" algn="l" rtl="0">
              <a:spcBef>
                <a:spcPts val="0"/>
              </a:spcBef>
              <a:spcAft>
                <a:spcPts val="0"/>
              </a:spcAft>
              <a:buNone/>
            </a:pPr>
            <a:r>
              <a:rPr lang="en" dirty="0"/>
              <a:t>UNDESTRANDING </a:t>
            </a:r>
            <a:br>
              <a:rPr lang="en" dirty="0"/>
            </a:br>
            <a:r>
              <a:rPr lang="en" dirty="0"/>
              <a:t>BIG DATA</a:t>
            </a:r>
            <a:endParaRPr dirty="0"/>
          </a:p>
        </p:txBody>
      </p:sp>
      <p:sp>
        <p:nvSpPr>
          <p:cNvPr id="76" name="Google Shape;76;p14"/>
          <p:cNvSpPr txBox="1">
            <a:spLocks noGrp="1"/>
          </p:cNvSpPr>
          <p:nvPr>
            <p:ph type="subTitle" idx="1"/>
          </p:nvPr>
        </p:nvSpPr>
        <p:spPr>
          <a:xfrm>
            <a:off x="685800" y="2840050"/>
            <a:ext cx="699516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ctrTitle" idx="4294967295"/>
          </p:nvPr>
        </p:nvSpPr>
        <p:spPr>
          <a:xfrm>
            <a:off x="685800" y="1583342"/>
            <a:ext cx="7772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9600" dirty="0">
                <a:solidFill>
                  <a:srgbClr val="7DFFB1"/>
                </a:solidFill>
              </a:rPr>
              <a:t>328,770 PB</a:t>
            </a:r>
            <a:endParaRPr sz="9600" dirty="0">
              <a:solidFill>
                <a:srgbClr val="7DFFB1"/>
              </a:solidFill>
            </a:endParaRPr>
          </a:p>
        </p:txBody>
      </p:sp>
      <p:sp>
        <p:nvSpPr>
          <p:cNvPr id="209" name="Google Shape;209;p25"/>
          <p:cNvSpPr txBox="1">
            <a:spLocks noGrp="1"/>
          </p:cNvSpPr>
          <p:nvPr>
            <p:ph type="subTitle" idx="4294967295"/>
          </p:nvPr>
        </p:nvSpPr>
        <p:spPr>
          <a:xfrm>
            <a:off x="685800" y="2840053"/>
            <a:ext cx="77724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of data are processed each day </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a:spLocks noGrp="1"/>
          </p:cNvSpPr>
          <p:nvPr>
            <p:ph type="ctrTitle" idx="4294967295"/>
          </p:nvPr>
        </p:nvSpPr>
        <p:spPr>
          <a:xfrm>
            <a:off x="685800" y="308482"/>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4800" dirty="0">
                <a:solidFill>
                  <a:srgbClr val="7DFFB1"/>
                </a:solidFill>
              </a:rPr>
              <a:t>4.95 PB</a:t>
            </a:r>
            <a:endParaRPr sz="4800" dirty="0">
              <a:solidFill>
                <a:srgbClr val="7DFFB1"/>
              </a:solidFill>
            </a:endParaRPr>
          </a:p>
        </p:txBody>
      </p:sp>
      <p:sp>
        <p:nvSpPr>
          <p:cNvPr id="216" name="Google Shape;216;p26"/>
          <p:cNvSpPr txBox="1">
            <a:spLocks noGrp="1"/>
          </p:cNvSpPr>
          <p:nvPr>
            <p:ph type="subTitle" idx="4294967295"/>
          </p:nvPr>
        </p:nvSpPr>
        <p:spPr>
          <a:xfrm>
            <a:off x="685800" y="1117883"/>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dirty="0"/>
              <a:t>Traffic produced by end users</a:t>
            </a:r>
            <a:endParaRPr sz="2400" dirty="0"/>
          </a:p>
        </p:txBody>
      </p:sp>
      <p:sp>
        <p:nvSpPr>
          <p:cNvPr id="217" name="Google Shape;217;p26"/>
          <p:cNvSpPr txBox="1">
            <a:spLocks noGrp="1"/>
          </p:cNvSpPr>
          <p:nvPr>
            <p:ph type="ctrTitle" idx="4294967295"/>
          </p:nvPr>
        </p:nvSpPr>
        <p:spPr>
          <a:xfrm>
            <a:off x="685800" y="3592759"/>
            <a:ext cx="7772400" cy="894900"/>
          </a:xfrm>
          <a:prstGeom prst="rect">
            <a:avLst/>
          </a:prstGeom>
        </p:spPr>
        <p:txBody>
          <a:bodyPr spcFirstLastPara="1" wrap="square" lIns="0" tIns="0" rIns="0" bIns="0" anchor="b" anchorCtr="0">
            <a:noAutofit/>
          </a:bodyPr>
          <a:lstStyle/>
          <a:p>
            <a:pPr marL="0" lvl="0" indent="0"/>
            <a:r>
              <a:rPr lang="en" sz="4800" dirty="0">
                <a:solidFill>
                  <a:srgbClr val="7DFFB1"/>
                </a:solidFill>
              </a:rPr>
              <a:t>149,531</a:t>
            </a:r>
          </a:p>
        </p:txBody>
      </p:sp>
      <p:sp>
        <p:nvSpPr>
          <p:cNvPr id="218" name="Google Shape;218;p26"/>
          <p:cNvSpPr txBox="1">
            <a:spLocks noGrp="1"/>
          </p:cNvSpPr>
          <p:nvPr>
            <p:ph type="subTitle" idx="4294967295"/>
          </p:nvPr>
        </p:nvSpPr>
        <p:spPr>
          <a:xfrm>
            <a:off x="685800" y="4371818"/>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dirty="0"/>
              <a:t>Emails sent</a:t>
            </a:r>
            <a:endParaRPr sz="2400" dirty="0"/>
          </a:p>
        </p:txBody>
      </p:sp>
      <p:sp>
        <p:nvSpPr>
          <p:cNvPr id="219" name="Google Shape;219;p26"/>
          <p:cNvSpPr txBox="1">
            <a:spLocks noGrp="1"/>
          </p:cNvSpPr>
          <p:nvPr>
            <p:ph type="ctrTitle" idx="4294967295"/>
          </p:nvPr>
        </p:nvSpPr>
        <p:spPr>
          <a:xfrm>
            <a:off x="685800" y="1962450"/>
            <a:ext cx="7772400" cy="894900"/>
          </a:xfrm>
          <a:prstGeom prst="rect">
            <a:avLst/>
          </a:prstGeom>
        </p:spPr>
        <p:txBody>
          <a:bodyPr spcFirstLastPara="1" wrap="square" lIns="0" tIns="0" rIns="0" bIns="0" anchor="b" anchorCtr="0">
            <a:noAutofit/>
          </a:bodyPr>
          <a:lstStyle/>
          <a:p>
            <a:r>
              <a:rPr lang="en" sz="4800" dirty="0">
                <a:solidFill>
                  <a:srgbClr val="7DFFB1"/>
                </a:solidFill>
              </a:rPr>
              <a:t>6.3 M.</a:t>
            </a:r>
            <a:endParaRPr sz="4800" dirty="0">
              <a:solidFill>
                <a:srgbClr val="7DFFB1"/>
              </a:solidFill>
            </a:endParaRPr>
          </a:p>
        </p:txBody>
      </p:sp>
      <p:sp>
        <p:nvSpPr>
          <p:cNvPr id="220" name="Google Shape;220;p26"/>
          <p:cNvSpPr txBox="1">
            <a:spLocks noGrp="1"/>
          </p:cNvSpPr>
          <p:nvPr>
            <p:ph type="subTitle" idx="4294967295"/>
          </p:nvPr>
        </p:nvSpPr>
        <p:spPr>
          <a:xfrm>
            <a:off x="685800" y="272575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GB" dirty="0"/>
              <a:t>Google searches</a:t>
            </a:r>
            <a:endParaRPr sz="2400" dirty="0"/>
          </a:p>
        </p:txBody>
      </p:sp>
      <p:sp>
        <p:nvSpPr>
          <p:cNvPr id="2" name="Google Shape;215;p26">
            <a:extLst>
              <a:ext uri="{FF2B5EF4-FFF2-40B4-BE49-F238E27FC236}">
                <a16:creationId xmlns:a16="http://schemas.microsoft.com/office/drawing/2014/main" id="{B2A98035-2AEA-0741-E3CB-E57DC7136E0B}"/>
              </a:ext>
            </a:extLst>
          </p:cNvPr>
          <p:cNvSpPr txBox="1">
            <a:spLocks/>
          </p:cNvSpPr>
          <p:nvPr/>
        </p:nvSpPr>
        <p:spPr>
          <a:xfrm>
            <a:off x="5004847" y="295086"/>
            <a:ext cx="7772400" cy="894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r>
              <a:rPr lang="en-GB" sz="4800" dirty="0">
                <a:solidFill>
                  <a:srgbClr val="7DFFB1"/>
                </a:solidFill>
              </a:rPr>
              <a:t>4,000,000</a:t>
            </a:r>
          </a:p>
        </p:txBody>
      </p:sp>
      <p:sp>
        <p:nvSpPr>
          <p:cNvPr id="4" name="TextBox 3">
            <a:extLst>
              <a:ext uri="{FF2B5EF4-FFF2-40B4-BE49-F238E27FC236}">
                <a16:creationId xmlns:a16="http://schemas.microsoft.com/office/drawing/2014/main" id="{444736CD-8F95-0BF2-4331-C6014B3967D7}"/>
              </a:ext>
            </a:extLst>
          </p:cNvPr>
          <p:cNvSpPr txBox="1"/>
          <p:nvPr/>
        </p:nvSpPr>
        <p:spPr>
          <a:xfrm>
            <a:off x="5004847" y="1163388"/>
            <a:ext cx="6386660" cy="461665"/>
          </a:xfrm>
          <a:prstGeom prst="rect">
            <a:avLst/>
          </a:prstGeom>
          <a:noFill/>
        </p:spPr>
        <p:txBody>
          <a:bodyPr wrap="square">
            <a:spAutoFit/>
          </a:bodyPr>
          <a:lstStyle/>
          <a:p>
            <a:r>
              <a:rPr lang="en-GB" sz="2400" dirty="0">
                <a:solidFill>
                  <a:schemeClr val="lt1"/>
                </a:solidFill>
                <a:latin typeface="Titillium Web Light"/>
                <a:cs typeface="Titillium Web Light"/>
                <a:sym typeface="Titillium Web Light"/>
              </a:rPr>
              <a:t>Posts shared on Facebook</a:t>
            </a:r>
            <a:endParaRPr lang="en-RO" sz="2400" dirty="0">
              <a:solidFill>
                <a:schemeClr val="lt1"/>
              </a:solidFill>
              <a:latin typeface="Titillium Web Light"/>
              <a:cs typeface="Titillium Web Light"/>
              <a:sym typeface="Titillium Web Light"/>
            </a:endParaRPr>
          </a:p>
        </p:txBody>
      </p:sp>
      <p:sp>
        <p:nvSpPr>
          <p:cNvPr id="5" name="Google Shape;215;p26">
            <a:extLst>
              <a:ext uri="{FF2B5EF4-FFF2-40B4-BE49-F238E27FC236}">
                <a16:creationId xmlns:a16="http://schemas.microsoft.com/office/drawing/2014/main" id="{02486740-5C46-1B52-6DF2-FEBEAD5A2798}"/>
              </a:ext>
            </a:extLst>
          </p:cNvPr>
          <p:cNvSpPr txBox="1">
            <a:spLocks/>
          </p:cNvSpPr>
          <p:nvPr/>
        </p:nvSpPr>
        <p:spPr>
          <a:xfrm>
            <a:off x="5004847" y="1960298"/>
            <a:ext cx="7772400" cy="894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r>
              <a:rPr lang="en-GB" sz="4800" dirty="0">
                <a:solidFill>
                  <a:srgbClr val="7DFFB1"/>
                </a:solidFill>
              </a:rPr>
              <a:t>141,6 M.</a:t>
            </a:r>
          </a:p>
        </p:txBody>
      </p:sp>
      <p:sp>
        <p:nvSpPr>
          <p:cNvPr id="6" name="TextBox 5">
            <a:extLst>
              <a:ext uri="{FF2B5EF4-FFF2-40B4-BE49-F238E27FC236}">
                <a16:creationId xmlns:a16="http://schemas.microsoft.com/office/drawing/2014/main" id="{4E8E46E1-F329-B633-61F8-ECB9A15E79E2}"/>
              </a:ext>
            </a:extLst>
          </p:cNvPr>
          <p:cNvSpPr txBox="1"/>
          <p:nvPr/>
        </p:nvSpPr>
        <p:spPr>
          <a:xfrm>
            <a:off x="5004847" y="2769421"/>
            <a:ext cx="6386660" cy="461665"/>
          </a:xfrm>
          <a:prstGeom prst="rect">
            <a:avLst/>
          </a:prstGeom>
          <a:noFill/>
        </p:spPr>
        <p:txBody>
          <a:bodyPr wrap="square">
            <a:spAutoFit/>
          </a:bodyPr>
          <a:lstStyle/>
          <a:p>
            <a:r>
              <a:rPr lang="en-GB" sz="2400" dirty="0">
                <a:solidFill>
                  <a:schemeClr val="lt1"/>
                </a:solidFill>
                <a:latin typeface="Titillium Web Light"/>
                <a:cs typeface="Titillium Web Light"/>
                <a:sym typeface="Titillium Web Light"/>
              </a:rPr>
              <a:t>Video hours viewed</a:t>
            </a:r>
            <a:endParaRPr lang="en-RO" sz="2400" dirty="0">
              <a:solidFill>
                <a:schemeClr val="lt1"/>
              </a:solidFill>
              <a:latin typeface="Titillium Web Light"/>
              <a:cs typeface="Titillium Web Light"/>
              <a:sym typeface="Titillium Web Light"/>
            </a:endParaRPr>
          </a:p>
        </p:txBody>
      </p:sp>
      <p:sp>
        <p:nvSpPr>
          <p:cNvPr id="7" name="Google Shape;217;p26">
            <a:extLst>
              <a:ext uri="{FF2B5EF4-FFF2-40B4-BE49-F238E27FC236}">
                <a16:creationId xmlns:a16="http://schemas.microsoft.com/office/drawing/2014/main" id="{3E1BF0F8-2F2E-93A2-B852-343CDAA51932}"/>
              </a:ext>
            </a:extLst>
          </p:cNvPr>
          <p:cNvSpPr txBox="1">
            <a:spLocks/>
          </p:cNvSpPr>
          <p:nvPr/>
        </p:nvSpPr>
        <p:spPr>
          <a:xfrm>
            <a:off x="5004847" y="3504818"/>
            <a:ext cx="7772400" cy="894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r>
              <a:rPr lang="en-US" sz="4800" dirty="0">
                <a:solidFill>
                  <a:srgbClr val="7DFFB1"/>
                </a:solidFill>
              </a:rPr>
              <a:t>Hundreds</a:t>
            </a:r>
            <a:r>
              <a:rPr lang="en" sz="4800" dirty="0">
                <a:solidFill>
                  <a:srgbClr val="7DFFB1"/>
                </a:solidFill>
              </a:rPr>
              <a:t> of M.</a:t>
            </a:r>
          </a:p>
        </p:txBody>
      </p:sp>
      <p:sp>
        <p:nvSpPr>
          <p:cNvPr id="8" name="TextBox 7">
            <a:extLst>
              <a:ext uri="{FF2B5EF4-FFF2-40B4-BE49-F238E27FC236}">
                <a16:creationId xmlns:a16="http://schemas.microsoft.com/office/drawing/2014/main" id="{84B110B7-77B5-57A9-7AAF-C731FCF86441}"/>
              </a:ext>
            </a:extLst>
          </p:cNvPr>
          <p:cNvSpPr txBox="1"/>
          <p:nvPr/>
        </p:nvSpPr>
        <p:spPr>
          <a:xfrm>
            <a:off x="5004847" y="4386749"/>
            <a:ext cx="6386660" cy="461665"/>
          </a:xfrm>
          <a:prstGeom prst="rect">
            <a:avLst/>
          </a:prstGeom>
          <a:noFill/>
        </p:spPr>
        <p:txBody>
          <a:bodyPr wrap="square">
            <a:spAutoFit/>
          </a:bodyPr>
          <a:lstStyle/>
          <a:p>
            <a:r>
              <a:rPr lang="en-GB" sz="2400" dirty="0">
                <a:solidFill>
                  <a:schemeClr val="lt1"/>
                </a:solidFill>
                <a:latin typeface="Titillium Web Light"/>
                <a:cs typeface="Titillium Web Light"/>
                <a:sym typeface="Titillium Web Light"/>
              </a:rPr>
              <a:t>Texts messages sent</a:t>
            </a:r>
            <a:endParaRPr lang="en-RO" sz="2400" dirty="0">
              <a:solidFill>
                <a:schemeClr val="lt1"/>
              </a:solidFill>
              <a:latin typeface="Titillium Web Light"/>
              <a:cs typeface="Titillium Web Light"/>
              <a:sym typeface="Titillium Web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52EFE63A-39B8-8666-658C-31C1C1C0882D}"/>
              </a:ext>
            </a:extLst>
          </p:cNvPr>
          <p:cNvGraphicFramePr/>
          <p:nvPr>
            <p:extLst>
              <p:ext uri="{D42A27DB-BD31-4B8C-83A1-F6EECF244321}">
                <p14:modId xmlns:p14="http://schemas.microsoft.com/office/powerpoint/2010/main" val="691793667"/>
              </p:ext>
            </p:extLst>
          </p:nvPr>
        </p:nvGraphicFramePr>
        <p:xfrm>
          <a:off x="1344891" y="266372"/>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9" name="Google Shape;216;p26">
            <a:extLst>
              <a:ext uri="{FF2B5EF4-FFF2-40B4-BE49-F238E27FC236}">
                <a16:creationId xmlns:a16="http://schemas.microsoft.com/office/drawing/2014/main" id="{7B9405F3-6EB7-FFBD-8DCE-CD56FD42FFC9}"/>
              </a:ext>
            </a:extLst>
          </p:cNvPr>
          <p:cNvSpPr txBox="1">
            <a:spLocks/>
          </p:cNvSpPr>
          <p:nvPr/>
        </p:nvSpPr>
        <p:spPr>
          <a:xfrm>
            <a:off x="506691" y="4413928"/>
            <a:ext cx="7772400"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7DFFB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9pPr>
          </a:lstStyle>
          <a:p>
            <a:pPr marL="0" indent="0">
              <a:buFont typeface="Titillium Web Light"/>
              <a:buNone/>
            </a:pPr>
            <a:r>
              <a:rPr lang="en-GB" dirty="0"/>
              <a:t>Big Data global market size forecast 2030</a:t>
            </a:r>
          </a:p>
        </p:txBody>
      </p:sp>
      <p:sp>
        <p:nvSpPr>
          <p:cNvPr id="10" name="TextBox 9">
            <a:extLst>
              <a:ext uri="{FF2B5EF4-FFF2-40B4-BE49-F238E27FC236}">
                <a16:creationId xmlns:a16="http://schemas.microsoft.com/office/drawing/2014/main" id="{5DD0EAC5-6411-A5BB-B6DD-0FA5234FAAF6}"/>
              </a:ext>
            </a:extLst>
          </p:cNvPr>
          <p:cNvSpPr txBox="1"/>
          <p:nvPr/>
        </p:nvSpPr>
        <p:spPr>
          <a:xfrm>
            <a:off x="4941067" y="4928056"/>
            <a:ext cx="4301177" cy="215444"/>
          </a:xfrm>
          <a:prstGeom prst="rect">
            <a:avLst/>
          </a:prstGeom>
          <a:noFill/>
        </p:spPr>
        <p:txBody>
          <a:bodyPr wrap="none" rtlCol="0">
            <a:spAutoFit/>
          </a:bodyPr>
          <a:lstStyle/>
          <a:p>
            <a:r>
              <a:rPr lang="en-GB" sz="800" dirty="0">
                <a:solidFill>
                  <a:schemeClr val="bg1">
                    <a:lumMod val="65000"/>
                  </a:schemeClr>
                </a:solidFill>
              </a:rPr>
              <a:t>https://</a:t>
            </a:r>
            <a:r>
              <a:rPr lang="en-GB" sz="800" dirty="0" err="1">
                <a:solidFill>
                  <a:schemeClr val="bg1">
                    <a:lumMod val="65000"/>
                  </a:schemeClr>
                </a:solidFill>
              </a:rPr>
              <a:t>www.verifiedmarketresearch.com</a:t>
            </a:r>
            <a:r>
              <a:rPr lang="en-GB" sz="800" dirty="0">
                <a:solidFill>
                  <a:schemeClr val="bg1">
                    <a:lumMod val="65000"/>
                  </a:schemeClr>
                </a:solidFill>
              </a:rPr>
              <a:t>/product/global-big-data-market-size-and-forecast/</a:t>
            </a:r>
            <a:endParaRPr lang="en-RO" sz="800" dirty="0">
              <a:solidFill>
                <a:schemeClr val="bg1">
                  <a:lumMod val="65000"/>
                </a:schemeClr>
              </a:solidFill>
            </a:endParaRPr>
          </a:p>
        </p:txBody>
      </p:sp>
    </p:spTree>
    <p:extLst>
      <p:ext uri="{BB962C8B-B14F-4D97-AF65-F5344CB8AC3E}">
        <p14:creationId xmlns:p14="http://schemas.microsoft.com/office/powerpoint/2010/main" val="815808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1919363203"/>
              </p:ext>
            </p:extLst>
          </p:nvPr>
        </p:nvGraphicFramePr>
        <p:xfrm>
          <a:off x="535482" y="1078028"/>
          <a:ext cx="8073035" cy="3790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MAJOR BENEFITS OF BIG DATA</a:t>
            </a:r>
          </a:p>
        </p:txBody>
      </p:sp>
    </p:spTree>
    <p:extLst>
      <p:ext uri="{BB962C8B-B14F-4D97-AF65-F5344CB8AC3E}">
        <p14:creationId xmlns:p14="http://schemas.microsoft.com/office/powerpoint/2010/main" val="88140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DATA SCIENCE TERMS</a:t>
            </a:r>
          </a:p>
        </p:txBody>
      </p:sp>
      <p:sp>
        <p:nvSpPr>
          <p:cNvPr id="3" name="Content Placeholder 1">
            <a:extLst>
              <a:ext uri="{FF2B5EF4-FFF2-40B4-BE49-F238E27FC236}">
                <a16:creationId xmlns:a16="http://schemas.microsoft.com/office/drawing/2014/main" id="{6DA5F620-D825-41D4-5690-5B61DC30C1B2}"/>
              </a:ext>
            </a:extLst>
          </p:cNvPr>
          <p:cNvSpPr txBox="1">
            <a:spLocks/>
          </p:cNvSpPr>
          <p:nvPr/>
        </p:nvSpPr>
        <p:spPr>
          <a:xfrm>
            <a:off x="81814" y="857400"/>
            <a:ext cx="3424739" cy="428610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Tx/>
            </a:pPr>
            <a:r>
              <a:rPr lang="en-GB" dirty="0">
                <a:solidFill>
                  <a:schemeClr val="tx1"/>
                </a:solidFill>
              </a:rPr>
              <a:t>A </a:t>
            </a:r>
            <a:r>
              <a:rPr lang="en-GB" b="1" dirty="0">
                <a:solidFill>
                  <a:schemeClr val="tx1"/>
                </a:solidFill>
              </a:rPr>
              <a:t>dataset</a:t>
            </a:r>
            <a:r>
              <a:rPr lang="en-GB" dirty="0">
                <a:solidFill>
                  <a:schemeClr val="tx1"/>
                </a:solidFill>
              </a:rPr>
              <a:t> is a table/spreadsheet document with historical information</a:t>
            </a:r>
          </a:p>
          <a:p>
            <a:pPr algn="just">
              <a:buClrTx/>
            </a:pPr>
            <a:r>
              <a:rPr lang="en-GB" dirty="0">
                <a:solidFill>
                  <a:schemeClr val="tx1"/>
                </a:solidFill>
              </a:rPr>
              <a:t>If you want to understand details about the weather, the dataset will include the historical information about the weather in the past few years. Precipitation, Humidity, Temperature, etc. </a:t>
            </a:r>
          </a:p>
          <a:p>
            <a:pPr algn="just">
              <a:buClrTx/>
            </a:pPr>
            <a:r>
              <a:rPr lang="en-GB" dirty="0">
                <a:solidFill>
                  <a:schemeClr val="tx1"/>
                </a:solidFill>
              </a:rPr>
              <a:t>Sample snapshot of the dataset</a:t>
            </a:r>
          </a:p>
        </p:txBody>
      </p:sp>
      <p:pic>
        <p:nvPicPr>
          <p:cNvPr id="4" name="Picture 2" descr="workbook">
            <a:extLst>
              <a:ext uri="{FF2B5EF4-FFF2-40B4-BE49-F238E27FC236}">
                <a16:creationId xmlns:a16="http://schemas.microsoft.com/office/drawing/2014/main" id="{B5131FD5-EDDA-0A81-85E4-C0DD4FC5A2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18029" y="1460063"/>
            <a:ext cx="5357531" cy="22233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sitting on a white box and touching a screen&#10;&#10;Description automatically generated">
            <a:extLst>
              <a:ext uri="{FF2B5EF4-FFF2-40B4-BE49-F238E27FC236}">
                <a16:creationId xmlns:a16="http://schemas.microsoft.com/office/drawing/2014/main" id="{3C44F437-5123-8A8B-05DD-2A069474A655}"/>
              </a:ext>
            </a:extLst>
          </p:cNvPr>
          <p:cNvPicPr>
            <a:picLocks noChangeAspect="1"/>
          </p:cNvPicPr>
          <p:nvPr/>
        </p:nvPicPr>
        <p:blipFill>
          <a:blip r:embed="rId3"/>
          <a:stretch>
            <a:fillRect/>
          </a:stretch>
        </p:blipFill>
        <p:spPr>
          <a:xfrm>
            <a:off x="8094846" y="3878184"/>
            <a:ext cx="880714" cy="1165455"/>
          </a:xfrm>
          <a:prstGeom prst="rect">
            <a:avLst/>
          </a:prstGeom>
        </p:spPr>
      </p:pic>
    </p:spTree>
    <p:extLst>
      <p:ext uri="{BB962C8B-B14F-4D97-AF65-F5344CB8AC3E}">
        <p14:creationId xmlns:p14="http://schemas.microsoft.com/office/powerpoint/2010/main" val="1828907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2571364870"/>
              </p:ext>
            </p:extLst>
          </p:nvPr>
        </p:nvGraphicFramePr>
        <p:xfrm>
          <a:off x="535482" y="1078028"/>
          <a:ext cx="8073035" cy="3790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MAJOR BENEFITS OF BIG DATA</a:t>
            </a:r>
          </a:p>
        </p:txBody>
      </p:sp>
    </p:spTree>
    <p:extLst>
      <p:ext uri="{BB962C8B-B14F-4D97-AF65-F5344CB8AC3E}">
        <p14:creationId xmlns:p14="http://schemas.microsoft.com/office/powerpoint/2010/main" val="3987111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3681084491"/>
              </p:ext>
            </p:extLst>
          </p:nvPr>
        </p:nvGraphicFramePr>
        <p:xfrm>
          <a:off x="535482" y="1078028"/>
          <a:ext cx="8073035" cy="3790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MAJOR BENEFITS OF BIG DATA</a:t>
            </a:r>
          </a:p>
        </p:txBody>
      </p:sp>
    </p:spTree>
    <p:extLst>
      <p:ext uri="{BB962C8B-B14F-4D97-AF65-F5344CB8AC3E}">
        <p14:creationId xmlns:p14="http://schemas.microsoft.com/office/powerpoint/2010/main" val="854019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423006305"/>
              </p:ext>
            </p:extLst>
          </p:nvPr>
        </p:nvGraphicFramePr>
        <p:xfrm>
          <a:off x="535482" y="1078028"/>
          <a:ext cx="8073035" cy="3790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MAJOR BENEFITS OF BIG DATA</a:t>
            </a:r>
          </a:p>
        </p:txBody>
      </p:sp>
    </p:spTree>
    <p:extLst>
      <p:ext uri="{BB962C8B-B14F-4D97-AF65-F5344CB8AC3E}">
        <p14:creationId xmlns:p14="http://schemas.microsoft.com/office/powerpoint/2010/main" val="4220229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3017334360"/>
              </p:ext>
            </p:extLst>
          </p:nvPr>
        </p:nvGraphicFramePr>
        <p:xfrm>
          <a:off x="535482" y="1078028"/>
          <a:ext cx="8073035" cy="3790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MAJOR BENEFITS OF BIG DATA</a:t>
            </a:r>
          </a:p>
        </p:txBody>
      </p:sp>
    </p:spTree>
    <p:extLst>
      <p:ext uri="{BB962C8B-B14F-4D97-AF65-F5344CB8AC3E}">
        <p14:creationId xmlns:p14="http://schemas.microsoft.com/office/powerpoint/2010/main" val="197239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1592975"/>
            <a:ext cx="6995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2.</a:t>
            </a:r>
            <a:br>
              <a:rPr lang="en" dirty="0"/>
            </a:br>
            <a:r>
              <a:rPr lang="en" dirty="0"/>
              <a:t>DATA VISUALIZATION</a:t>
            </a:r>
            <a:endParaRPr dirty="0"/>
          </a:p>
        </p:txBody>
      </p:sp>
      <p:sp>
        <p:nvSpPr>
          <p:cNvPr id="76" name="Google Shape;76;p14"/>
          <p:cNvSpPr txBox="1">
            <a:spLocks noGrp="1"/>
          </p:cNvSpPr>
          <p:nvPr>
            <p:ph type="subTitle" idx="1"/>
          </p:nvPr>
        </p:nvSpPr>
        <p:spPr>
          <a:xfrm>
            <a:off x="685800" y="2840050"/>
            <a:ext cx="699516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2586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3387686788"/>
              </p:ext>
            </p:extLst>
          </p:nvPr>
        </p:nvGraphicFramePr>
        <p:xfrm>
          <a:off x="535482" y="188535"/>
          <a:ext cx="8073035" cy="4680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61533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3896252282"/>
              </p:ext>
            </p:extLst>
          </p:nvPr>
        </p:nvGraphicFramePr>
        <p:xfrm>
          <a:off x="535482" y="188535"/>
          <a:ext cx="8073035" cy="4680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59864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2169606452"/>
              </p:ext>
            </p:extLst>
          </p:nvPr>
        </p:nvGraphicFramePr>
        <p:xfrm>
          <a:off x="535482" y="188535"/>
          <a:ext cx="8073035" cy="4680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50246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2318064941"/>
              </p:ext>
            </p:extLst>
          </p:nvPr>
        </p:nvGraphicFramePr>
        <p:xfrm>
          <a:off x="535482" y="188535"/>
          <a:ext cx="8073035" cy="4680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46701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1226491957"/>
              </p:ext>
            </p:extLst>
          </p:nvPr>
        </p:nvGraphicFramePr>
        <p:xfrm>
          <a:off x="535482" y="1078028"/>
          <a:ext cx="8073035" cy="3790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DATA VISUALIZATION – MAIN BENEFITS</a:t>
            </a:r>
          </a:p>
        </p:txBody>
      </p:sp>
    </p:spTree>
    <p:extLst>
      <p:ext uri="{BB962C8B-B14F-4D97-AF65-F5344CB8AC3E}">
        <p14:creationId xmlns:p14="http://schemas.microsoft.com/office/powerpoint/2010/main" val="1831222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DATA SCIENCE TERMS (cont.)</a:t>
            </a:r>
          </a:p>
        </p:txBody>
      </p:sp>
      <p:sp>
        <p:nvSpPr>
          <p:cNvPr id="5" name="Content Placeholder 1">
            <a:extLst>
              <a:ext uri="{FF2B5EF4-FFF2-40B4-BE49-F238E27FC236}">
                <a16:creationId xmlns:a16="http://schemas.microsoft.com/office/drawing/2014/main" id="{FF209744-9DDC-BC0C-22E4-17CF9D883FDD}"/>
              </a:ext>
            </a:extLst>
          </p:cNvPr>
          <p:cNvSpPr txBox="1">
            <a:spLocks/>
          </p:cNvSpPr>
          <p:nvPr/>
        </p:nvSpPr>
        <p:spPr>
          <a:xfrm>
            <a:off x="112222" y="966887"/>
            <a:ext cx="8919556" cy="41766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Tx/>
            </a:pPr>
            <a:r>
              <a:rPr lang="en-GB" sz="1200" dirty="0"/>
              <a:t>A </a:t>
            </a:r>
            <a:r>
              <a:rPr lang="en-GB" sz="1200" b="1" dirty="0"/>
              <a:t>variable</a:t>
            </a:r>
            <a:r>
              <a:rPr lang="en-GB" sz="1200" dirty="0"/>
              <a:t> is like a container that can be assigned a value. </a:t>
            </a:r>
          </a:p>
          <a:p>
            <a:pPr lvl="1">
              <a:lnSpc>
                <a:spcPct val="100000"/>
              </a:lnSpc>
              <a:buClrTx/>
            </a:pPr>
            <a:r>
              <a:rPr lang="en-GB" sz="1200" dirty="0"/>
              <a:t>Precipitation, Humidity, temperature etc are variables in the previous example.</a:t>
            </a:r>
          </a:p>
          <a:p>
            <a:pPr>
              <a:lnSpc>
                <a:spcPct val="100000"/>
              </a:lnSpc>
              <a:buClrTx/>
            </a:pPr>
            <a:r>
              <a:rPr lang="en-GB" sz="1200" b="1" dirty="0"/>
              <a:t>Types of variables</a:t>
            </a:r>
            <a:r>
              <a:rPr lang="en-GB" sz="1200" b="1" dirty="0">
                <a:hlinkClick r:id="rId2" tooltip="Direct link to heading"/>
              </a:rPr>
              <a:t>​</a:t>
            </a:r>
            <a:r>
              <a:rPr lang="en-GB" sz="1200" b="1" dirty="0"/>
              <a:t>:</a:t>
            </a:r>
          </a:p>
          <a:p>
            <a:pPr lvl="1">
              <a:lnSpc>
                <a:spcPct val="100000"/>
              </a:lnSpc>
              <a:buClrTx/>
            </a:pPr>
            <a:r>
              <a:rPr lang="en-GB" sz="1200" b="1" dirty="0"/>
              <a:t>Independent variables </a:t>
            </a:r>
            <a:r>
              <a:rPr lang="en-GB" sz="1200" dirty="0"/>
              <a:t>are not influenced by any factors and impact the outcome variable. The outcome variable is ‘chances of rain’. Temperature, Humidity, sunrise, sunset times are independent variables.</a:t>
            </a:r>
          </a:p>
          <a:p>
            <a:pPr lvl="1">
              <a:lnSpc>
                <a:spcPct val="100000"/>
              </a:lnSpc>
              <a:buClrTx/>
            </a:pPr>
            <a:r>
              <a:rPr lang="en-GB" sz="1200" b="1" dirty="0"/>
              <a:t>Dependent variables </a:t>
            </a:r>
            <a:r>
              <a:rPr lang="en-GB" sz="1200" dirty="0"/>
              <a:t>are influenced or dependent on the independent variable. For example – the chance of rain depends on the temperature, humidity etc. Depending on the temperature, the chances of rain may increase or decrease.</a:t>
            </a:r>
          </a:p>
          <a:p>
            <a:pPr lvl="1">
              <a:lnSpc>
                <a:spcPct val="100000"/>
              </a:lnSpc>
              <a:buClrTx/>
            </a:pPr>
            <a:r>
              <a:rPr lang="en-GB" sz="1200" dirty="0"/>
              <a:t>Any variable with numerical value is considered as </a:t>
            </a:r>
            <a:r>
              <a:rPr lang="en-GB" sz="1200" b="1" dirty="0"/>
              <a:t>continuous</a:t>
            </a:r>
            <a:r>
              <a:rPr lang="en-GB" sz="1200" dirty="0"/>
              <a:t>. Temperature, humidity, and chances of rain are considered continuous variables.</a:t>
            </a:r>
          </a:p>
          <a:p>
            <a:pPr lvl="1">
              <a:lnSpc>
                <a:spcPct val="100000"/>
              </a:lnSpc>
              <a:buClrTx/>
            </a:pPr>
            <a:r>
              <a:rPr lang="en-GB" sz="1200" dirty="0"/>
              <a:t>Any variable with non-numerical value is considered as </a:t>
            </a:r>
            <a:r>
              <a:rPr lang="en-GB" sz="1200" b="1" dirty="0"/>
              <a:t>categorical</a:t>
            </a:r>
            <a:r>
              <a:rPr lang="en-GB" sz="1200" dirty="0"/>
              <a:t>. Weather is considered a categorical variable.</a:t>
            </a:r>
          </a:p>
          <a:p>
            <a:pPr>
              <a:lnSpc>
                <a:spcPct val="100000"/>
              </a:lnSpc>
              <a:buClrTx/>
            </a:pPr>
            <a:r>
              <a:rPr lang="en-GB" sz="1200" b="1" dirty="0"/>
              <a:t>Descriptive data</a:t>
            </a:r>
            <a:r>
              <a:rPr lang="en-GB" sz="1200" b="1" dirty="0">
                <a:hlinkClick r:id="rId3" tooltip="Direct link to heading"/>
              </a:rPr>
              <a:t>​</a:t>
            </a:r>
            <a:r>
              <a:rPr lang="en-GB" sz="1200" b="1" dirty="0"/>
              <a:t>: </a:t>
            </a:r>
            <a:r>
              <a:rPr lang="en-GB" sz="1200" dirty="0"/>
              <a:t>Summarize the data or describe the data in a meaningful way to provide insights about the dataset. Below are some of the key insights that can be provided to describe the data:</a:t>
            </a:r>
          </a:p>
          <a:p>
            <a:pPr lvl="1">
              <a:lnSpc>
                <a:spcPct val="100000"/>
              </a:lnSpc>
              <a:buClrTx/>
            </a:pPr>
            <a:r>
              <a:rPr lang="en-GB" sz="1200" dirty="0"/>
              <a:t>Highest and lowest temperature</a:t>
            </a:r>
          </a:p>
          <a:p>
            <a:pPr lvl="1">
              <a:lnSpc>
                <a:spcPct val="100000"/>
              </a:lnSpc>
              <a:buClrTx/>
            </a:pPr>
            <a:r>
              <a:rPr lang="en-GB" sz="1200" dirty="0"/>
              <a:t>Did increase in the temperature lower the chances of rain?</a:t>
            </a:r>
          </a:p>
          <a:p>
            <a:pPr lvl="1">
              <a:lnSpc>
                <a:spcPct val="100000"/>
              </a:lnSpc>
              <a:buClrTx/>
            </a:pPr>
            <a:r>
              <a:rPr lang="en-GB" sz="1200" dirty="0"/>
              <a:t>Effects of humidity on rain</a:t>
            </a:r>
          </a:p>
          <a:p>
            <a:pPr lvl="1">
              <a:lnSpc>
                <a:spcPct val="100000"/>
              </a:lnSpc>
              <a:buClrTx/>
            </a:pPr>
            <a:r>
              <a:rPr lang="en-GB" sz="1200" dirty="0"/>
              <a:t>Weather Vs. chances of rain</a:t>
            </a:r>
          </a:p>
        </p:txBody>
      </p:sp>
      <p:pic>
        <p:nvPicPr>
          <p:cNvPr id="6" name="Picture 5" descr="A person sitting on a white box and touching a screen&#10;&#10;Description automatically generated">
            <a:extLst>
              <a:ext uri="{FF2B5EF4-FFF2-40B4-BE49-F238E27FC236}">
                <a16:creationId xmlns:a16="http://schemas.microsoft.com/office/drawing/2014/main" id="{705C6384-EA77-89D4-16F8-E590A900B766}"/>
              </a:ext>
            </a:extLst>
          </p:cNvPr>
          <p:cNvPicPr>
            <a:picLocks noChangeAspect="1"/>
          </p:cNvPicPr>
          <p:nvPr/>
        </p:nvPicPr>
        <p:blipFill>
          <a:blip r:embed="rId4"/>
          <a:stretch>
            <a:fillRect/>
          </a:stretch>
        </p:blipFill>
        <p:spPr>
          <a:xfrm>
            <a:off x="7901177" y="3730385"/>
            <a:ext cx="985128" cy="1303628"/>
          </a:xfrm>
          <a:prstGeom prst="rect">
            <a:avLst/>
          </a:prstGeom>
        </p:spPr>
      </p:pic>
    </p:spTree>
    <p:extLst>
      <p:ext uri="{BB962C8B-B14F-4D97-AF65-F5344CB8AC3E}">
        <p14:creationId xmlns:p14="http://schemas.microsoft.com/office/powerpoint/2010/main" val="491245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924673403"/>
              </p:ext>
            </p:extLst>
          </p:nvPr>
        </p:nvGraphicFramePr>
        <p:xfrm>
          <a:off x="535482" y="1078028"/>
          <a:ext cx="8073035" cy="3790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DATA VISUALIZATION – MAIN BENEFITS</a:t>
            </a:r>
          </a:p>
        </p:txBody>
      </p:sp>
    </p:spTree>
    <p:extLst>
      <p:ext uri="{BB962C8B-B14F-4D97-AF65-F5344CB8AC3E}">
        <p14:creationId xmlns:p14="http://schemas.microsoft.com/office/powerpoint/2010/main" val="26396251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3757822817"/>
              </p:ext>
            </p:extLst>
          </p:nvPr>
        </p:nvGraphicFramePr>
        <p:xfrm>
          <a:off x="535482" y="1078028"/>
          <a:ext cx="8073035" cy="3790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DATA VISUALIZATION – MAIN BENEFITS</a:t>
            </a:r>
          </a:p>
        </p:txBody>
      </p:sp>
    </p:spTree>
    <p:extLst>
      <p:ext uri="{BB962C8B-B14F-4D97-AF65-F5344CB8AC3E}">
        <p14:creationId xmlns:p14="http://schemas.microsoft.com/office/powerpoint/2010/main" val="3338967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4226215676"/>
              </p:ext>
            </p:extLst>
          </p:nvPr>
        </p:nvGraphicFramePr>
        <p:xfrm>
          <a:off x="535482" y="1078028"/>
          <a:ext cx="8073035" cy="3790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DATA VISUALIZATION – MAIN BENEFITS</a:t>
            </a:r>
          </a:p>
        </p:txBody>
      </p:sp>
    </p:spTree>
    <p:extLst>
      <p:ext uri="{BB962C8B-B14F-4D97-AF65-F5344CB8AC3E}">
        <p14:creationId xmlns:p14="http://schemas.microsoft.com/office/powerpoint/2010/main" val="2440382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3506243076"/>
              </p:ext>
            </p:extLst>
          </p:nvPr>
        </p:nvGraphicFramePr>
        <p:xfrm>
          <a:off x="535482" y="1078028"/>
          <a:ext cx="8073035" cy="37908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DATA VISUALIZATION – MAIN BENEFITS</a:t>
            </a:r>
          </a:p>
        </p:txBody>
      </p:sp>
    </p:spTree>
    <p:extLst>
      <p:ext uri="{BB962C8B-B14F-4D97-AF65-F5344CB8AC3E}">
        <p14:creationId xmlns:p14="http://schemas.microsoft.com/office/powerpoint/2010/main" val="2802295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1583350"/>
            <a:ext cx="6995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3.</a:t>
            </a:r>
            <a:endParaRPr dirty="0"/>
          </a:p>
          <a:p>
            <a:pPr marL="0" lvl="0" indent="0" algn="l" rtl="0">
              <a:spcBef>
                <a:spcPts val="0"/>
              </a:spcBef>
              <a:spcAft>
                <a:spcPts val="0"/>
              </a:spcAft>
              <a:buNone/>
            </a:pPr>
            <a:r>
              <a:rPr lang="en" dirty="0"/>
              <a:t>CHARACTERISTICS OF</a:t>
            </a:r>
            <a:br>
              <a:rPr lang="en" dirty="0"/>
            </a:br>
            <a:r>
              <a:rPr lang="en" dirty="0"/>
              <a:t>DATA VISUALIZATION</a:t>
            </a:r>
            <a:endParaRPr dirty="0"/>
          </a:p>
        </p:txBody>
      </p:sp>
      <p:sp>
        <p:nvSpPr>
          <p:cNvPr id="76" name="Google Shape;76;p14"/>
          <p:cNvSpPr txBox="1">
            <a:spLocks noGrp="1"/>
          </p:cNvSpPr>
          <p:nvPr>
            <p:ph type="subTitle" idx="1"/>
          </p:nvPr>
        </p:nvSpPr>
        <p:spPr>
          <a:xfrm>
            <a:off x="685800" y="2840050"/>
            <a:ext cx="699516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2686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2835511044"/>
              </p:ext>
            </p:extLst>
          </p:nvPr>
        </p:nvGraphicFramePr>
        <p:xfrm>
          <a:off x="535482" y="188535"/>
          <a:ext cx="8073035" cy="4680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45483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1775860971"/>
              </p:ext>
            </p:extLst>
          </p:nvPr>
        </p:nvGraphicFramePr>
        <p:xfrm>
          <a:off x="535482" y="188535"/>
          <a:ext cx="8073035" cy="4680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587910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4055053567"/>
              </p:ext>
            </p:extLst>
          </p:nvPr>
        </p:nvGraphicFramePr>
        <p:xfrm>
          <a:off x="535482" y="188535"/>
          <a:ext cx="8073035" cy="4680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679065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260150"/>
            <a:ext cx="6995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4.</a:t>
            </a:r>
            <a:endParaRPr dirty="0"/>
          </a:p>
          <a:p>
            <a:pPr marL="0" lvl="0" indent="0" algn="l" rtl="0">
              <a:spcBef>
                <a:spcPts val="0"/>
              </a:spcBef>
              <a:spcAft>
                <a:spcPts val="0"/>
              </a:spcAft>
              <a:buNone/>
            </a:pPr>
            <a:r>
              <a:rPr lang="en" dirty="0"/>
              <a:t>DATA VISUALIZATION</a:t>
            </a:r>
            <a:br>
              <a:rPr lang="en" dirty="0"/>
            </a:br>
            <a:r>
              <a:rPr lang="en" dirty="0"/>
              <a:t>FUNDAMENTAL TYPES</a:t>
            </a:r>
            <a:br>
              <a:rPr lang="en" dirty="0"/>
            </a:br>
            <a:r>
              <a:rPr lang="en" dirty="0"/>
              <a:t>AND CHARTS</a:t>
            </a:r>
            <a:endParaRPr dirty="0"/>
          </a:p>
        </p:txBody>
      </p:sp>
    </p:spTree>
    <p:extLst>
      <p:ext uri="{BB962C8B-B14F-4D97-AF65-F5344CB8AC3E}">
        <p14:creationId xmlns:p14="http://schemas.microsoft.com/office/powerpoint/2010/main" val="3898034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4" y="3080774"/>
            <a:ext cx="1351225" cy="1788087"/>
          </a:xfrm>
          <a:prstGeom prst="rect">
            <a:avLst/>
          </a:prstGeom>
        </p:spPr>
      </p:pic>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BASIC PLOT</a:t>
            </a:r>
          </a:p>
        </p:txBody>
      </p:sp>
      <p:pic>
        <p:nvPicPr>
          <p:cNvPr id="3" name="Picture 2">
            <a:extLst>
              <a:ext uri="{FF2B5EF4-FFF2-40B4-BE49-F238E27FC236}">
                <a16:creationId xmlns:a16="http://schemas.microsoft.com/office/drawing/2014/main" id="{7B5773E3-982D-31E6-D4D2-4DA2A8EE0C2B}"/>
              </a:ext>
            </a:extLst>
          </p:cNvPr>
          <p:cNvPicPr>
            <a:picLocks noChangeAspect="1"/>
          </p:cNvPicPr>
          <p:nvPr/>
        </p:nvPicPr>
        <p:blipFill>
          <a:blip r:embed="rId3"/>
          <a:stretch>
            <a:fillRect/>
          </a:stretch>
        </p:blipFill>
        <p:spPr>
          <a:xfrm>
            <a:off x="177356" y="1009050"/>
            <a:ext cx="8789288" cy="3986462"/>
          </a:xfrm>
          <a:prstGeom prst="rect">
            <a:avLst/>
          </a:prstGeom>
        </p:spPr>
      </p:pic>
    </p:spTree>
    <p:extLst>
      <p:ext uri="{BB962C8B-B14F-4D97-AF65-F5344CB8AC3E}">
        <p14:creationId xmlns:p14="http://schemas.microsoft.com/office/powerpoint/2010/main" val="652672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DATA SCIENCE PROJECT</a:t>
            </a:r>
          </a:p>
        </p:txBody>
      </p:sp>
      <p:pic>
        <p:nvPicPr>
          <p:cNvPr id="6" name="Picture 5" descr="A person sitting on a white box and touching a screen&#10;&#10;Description automatically generated">
            <a:extLst>
              <a:ext uri="{FF2B5EF4-FFF2-40B4-BE49-F238E27FC236}">
                <a16:creationId xmlns:a16="http://schemas.microsoft.com/office/drawing/2014/main" id="{705C6384-EA77-89D4-16F8-E590A900B766}"/>
              </a:ext>
            </a:extLst>
          </p:cNvPr>
          <p:cNvPicPr>
            <a:picLocks noChangeAspect="1"/>
          </p:cNvPicPr>
          <p:nvPr/>
        </p:nvPicPr>
        <p:blipFill>
          <a:blip r:embed="rId2"/>
          <a:stretch>
            <a:fillRect/>
          </a:stretch>
        </p:blipFill>
        <p:spPr>
          <a:xfrm>
            <a:off x="8097521" y="3839872"/>
            <a:ext cx="985128" cy="1303628"/>
          </a:xfrm>
          <a:prstGeom prst="rect">
            <a:avLst/>
          </a:prstGeom>
        </p:spPr>
      </p:pic>
      <p:pic>
        <p:nvPicPr>
          <p:cNvPr id="3" name="Picture 2" descr="process">
            <a:extLst>
              <a:ext uri="{FF2B5EF4-FFF2-40B4-BE49-F238E27FC236}">
                <a16:creationId xmlns:a16="http://schemas.microsoft.com/office/drawing/2014/main" id="{7CB50AAA-FDB1-3529-DCCD-E84FF0DB3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54" y="1014625"/>
            <a:ext cx="8608292" cy="127926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1">
            <a:extLst>
              <a:ext uri="{FF2B5EF4-FFF2-40B4-BE49-F238E27FC236}">
                <a16:creationId xmlns:a16="http://schemas.microsoft.com/office/drawing/2014/main" id="{073CAE5D-314B-FEEA-25EB-2F2468BAEEE3}"/>
              </a:ext>
            </a:extLst>
          </p:cNvPr>
          <p:cNvSpPr txBox="1">
            <a:spLocks/>
          </p:cNvSpPr>
          <p:nvPr/>
        </p:nvSpPr>
        <p:spPr>
          <a:xfrm>
            <a:off x="397165" y="2753356"/>
            <a:ext cx="7700356" cy="185874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ClrTx/>
              <a:buFont typeface="Arial" panose="020B0604020202020204" pitchFamily="34" charset="0"/>
              <a:buNone/>
            </a:pPr>
            <a:r>
              <a:rPr lang="en-GB" sz="1800" b="1" dirty="0"/>
              <a:t>1. Importing the Dataset</a:t>
            </a:r>
            <a:r>
              <a:rPr lang="en-GB" sz="1800" b="1" dirty="0">
                <a:hlinkClick r:id="rId4" tooltip="Direct link to heading"/>
              </a:rPr>
              <a:t>​</a:t>
            </a:r>
            <a:endParaRPr lang="en-GB" sz="1800" b="1" dirty="0"/>
          </a:p>
          <a:p>
            <a:pPr algn="just">
              <a:lnSpc>
                <a:spcPct val="100000"/>
              </a:lnSpc>
              <a:buClrTx/>
            </a:pPr>
            <a:r>
              <a:rPr lang="en-GB" sz="1800" dirty="0"/>
              <a:t>We will learn how to import the data set and load it onto the </a:t>
            </a:r>
            <a:r>
              <a:rPr lang="en-GB" sz="1800" dirty="0" err="1"/>
              <a:t>Jupyter</a:t>
            </a:r>
            <a:r>
              <a:rPr lang="en-GB" sz="1800" dirty="0"/>
              <a:t> Notebook</a:t>
            </a:r>
          </a:p>
          <a:p>
            <a:pPr marL="0" indent="0" algn="just">
              <a:lnSpc>
                <a:spcPct val="100000"/>
              </a:lnSpc>
              <a:buClrTx/>
              <a:buFont typeface="Arial" panose="020B0604020202020204" pitchFamily="34" charset="0"/>
              <a:buNone/>
            </a:pPr>
            <a:r>
              <a:rPr lang="en-GB" sz="1800" b="1" dirty="0"/>
              <a:t>2. Reviewing the Dataset</a:t>
            </a:r>
            <a:r>
              <a:rPr lang="en-GB" sz="1800" b="1" dirty="0">
                <a:hlinkClick r:id="rId5" tooltip="Direct link to heading"/>
              </a:rPr>
              <a:t>​</a:t>
            </a:r>
            <a:endParaRPr lang="en-GB" sz="1800" b="1" dirty="0"/>
          </a:p>
          <a:p>
            <a:pPr algn="just">
              <a:lnSpc>
                <a:spcPct val="100000"/>
              </a:lnSpc>
              <a:buClrTx/>
            </a:pPr>
            <a:r>
              <a:rPr lang="en-GB" sz="1800" dirty="0"/>
              <a:t>We can review the dataset by looking at the first few rows of data. You can do that by using the head function in python. It helps provide an idea about the data structure.</a:t>
            </a:r>
          </a:p>
        </p:txBody>
      </p:sp>
    </p:spTree>
    <p:extLst>
      <p:ext uri="{BB962C8B-B14F-4D97-AF65-F5344CB8AC3E}">
        <p14:creationId xmlns:p14="http://schemas.microsoft.com/office/powerpoint/2010/main" val="2262245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4" y="3080774"/>
            <a:ext cx="1351225" cy="1788087"/>
          </a:xfrm>
          <a:prstGeom prst="rect">
            <a:avLst/>
          </a:prstGeom>
        </p:spPr>
      </p:pic>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SCATER PLOT</a:t>
            </a:r>
          </a:p>
        </p:txBody>
      </p:sp>
      <p:pic>
        <p:nvPicPr>
          <p:cNvPr id="4" name="Picture 3">
            <a:extLst>
              <a:ext uri="{FF2B5EF4-FFF2-40B4-BE49-F238E27FC236}">
                <a16:creationId xmlns:a16="http://schemas.microsoft.com/office/drawing/2014/main" id="{F4606BD4-05EA-DE99-49A8-A91F23E3DD73}"/>
              </a:ext>
            </a:extLst>
          </p:cNvPr>
          <p:cNvPicPr>
            <a:picLocks noChangeAspect="1"/>
          </p:cNvPicPr>
          <p:nvPr/>
        </p:nvPicPr>
        <p:blipFill>
          <a:blip r:embed="rId3"/>
          <a:stretch>
            <a:fillRect/>
          </a:stretch>
        </p:blipFill>
        <p:spPr>
          <a:xfrm>
            <a:off x="128847" y="857400"/>
            <a:ext cx="8886305" cy="4166986"/>
          </a:xfrm>
          <a:prstGeom prst="rect">
            <a:avLst/>
          </a:prstGeom>
        </p:spPr>
      </p:pic>
      <p:sp>
        <p:nvSpPr>
          <p:cNvPr id="5" name="TextBox 4">
            <a:extLst>
              <a:ext uri="{FF2B5EF4-FFF2-40B4-BE49-F238E27FC236}">
                <a16:creationId xmlns:a16="http://schemas.microsoft.com/office/drawing/2014/main" id="{5E8AB00C-4A2A-977F-2F3E-32D66F3D1414}"/>
              </a:ext>
            </a:extLst>
          </p:cNvPr>
          <p:cNvSpPr txBox="1"/>
          <p:nvPr/>
        </p:nvSpPr>
        <p:spPr>
          <a:xfrm>
            <a:off x="4671752" y="2235467"/>
            <a:ext cx="4214553" cy="2308324"/>
          </a:xfrm>
          <a:prstGeom prst="rect">
            <a:avLst/>
          </a:prstGeom>
          <a:noFill/>
        </p:spPr>
        <p:txBody>
          <a:bodyPr wrap="square" rtlCol="0">
            <a:spAutoFit/>
          </a:bodyPr>
          <a:lstStyle/>
          <a:p>
            <a:pPr marL="342900" indent="-342900" algn="just">
              <a:buFont typeface="Arial" panose="020B0604020202020204" pitchFamily="34" charset="0"/>
              <a:buChar char="•"/>
            </a:pPr>
            <a:r>
              <a:rPr lang="en-GB" sz="1800" dirty="0">
                <a:latin typeface="Titillium Web" pitchFamily="2" charset="77"/>
              </a:rPr>
              <a:t>uses dots to represent values for </a:t>
            </a:r>
            <a:r>
              <a:rPr lang="en-GB" sz="1800" b="1" dirty="0">
                <a:latin typeface="Titillium Web" pitchFamily="2" charset="77"/>
              </a:rPr>
              <a:t>two different numeric variables</a:t>
            </a:r>
          </a:p>
          <a:p>
            <a:pPr marL="342900" indent="-342900" algn="just">
              <a:buFont typeface="Arial" panose="020B0604020202020204" pitchFamily="34" charset="0"/>
              <a:buChar char="•"/>
            </a:pPr>
            <a:r>
              <a:rPr lang="en-GB" sz="1800" dirty="0">
                <a:latin typeface="Titillium Web" pitchFamily="2" charset="77"/>
              </a:rPr>
              <a:t>Scatter plots’ - to observe and show </a:t>
            </a:r>
            <a:r>
              <a:rPr lang="en-GB" sz="1800" b="1" dirty="0">
                <a:latin typeface="Titillium Web" pitchFamily="2" charset="77"/>
              </a:rPr>
              <a:t>relationships between two numeric variables</a:t>
            </a:r>
          </a:p>
          <a:p>
            <a:pPr marL="342900" indent="-342900" algn="just">
              <a:buFont typeface="Arial" panose="020B0604020202020204" pitchFamily="34" charset="0"/>
              <a:buChar char="•"/>
            </a:pPr>
            <a:r>
              <a:rPr lang="en-GB" sz="1800" dirty="0">
                <a:latin typeface="Titillium Web" pitchFamily="2" charset="77"/>
              </a:rPr>
              <a:t>Identification of </a:t>
            </a:r>
            <a:r>
              <a:rPr lang="en-GB" sz="1800" b="1" dirty="0">
                <a:latin typeface="Titillium Web" pitchFamily="2" charset="77"/>
              </a:rPr>
              <a:t>correlational relationships</a:t>
            </a:r>
            <a:r>
              <a:rPr lang="en-GB" sz="1800" dirty="0">
                <a:latin typeface="Titillium Web" pitchFamily="2" charset="77"/>
              </a:rPr>
              <a:t> are common with scatter plots</a:t>
            </a:r>
            <a:endParaRPr lang="en-RO" sz="1800" dirty="0">
              <a:latin typeface="Titillium Web" pitchFamily="2" charset="77"/>
            </a:endParaRPr>
          </a:p>
        </p:txBody>
      </p:sp>
    </p:spTree>
    <p:extLst>
      <p:ext uri="{BB962C8B-B14F-4D97-AF65-F5344CB8AC3E}">
        <p14:creationId xmlns:p14="http://schemas.microsoft.com/office/powerpoint/2010/main" val="34468193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4" y="3080774"/>
            <a:ext cx="1351225" cy="1788087"/>
          </a:xfrm>
          <a:prstGeom prst="rect">
            <a:avLst/>
          </a:prstGeom>
        </p:spPr>
      </p:pic>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LINE PLOT</a:t>
            </a:r>
          </a:p>
        </p:txBody>
      </p:sp>
      <p:pic>
        <p:nvPicPr>
          <p:cNvPr id="3" name="Picture 2">
            <a:extLst>
              <a:ext uri="{FF2B5EF4-FFF2-40B4-BE49-F238E27FC236}">
                <a16:creationId xmlns:a16="http://schemas.microsoft.com/office/drawing/2014/main" id="{06C87A2D-EB15-F5A8-A3EF-BBA8646BB50B}"/>
              </a:ext>
            </a:extLst>
          </p:cNvPr>
          <p:cNvPicPr>
            <a:picLocks noChangeAspect="1"/>
          </p:cNvPicPr>
          <p:nvPr/>
        </p:nvPicPr>
        <p:blipFill>
          <a:blip r:embed="rId3"/>
          <a:stretch>
            <a:fillRect/>
          </a:stretch>
        </p:blipFill>
        <p:spPr>
          <a:xfrm>
            <a:off x="3436219" y="274639"/>
            <a:ext cx="5589680" cy="4666536"/>
          </a:xfrm>
          <a:prstGeom prst="rect">
            <a:avLst/>
          </a:prstGeom>
        </p:spPr>
      </p:pic>
      <p:sp>
        <p:nvSpPr>
          <p:cNvPr id="7" name="TextBox 6">
            <a:extLst>
              <a:ext uri="{FF2B5EF4-FFF2-40B4-BE49-F238E27FC236}">
                <a16:creationId xmlns:a16="http://schemas.microsoft.com/office/drawing/2014/main" id="{893A8F65-4670-2BC9-8EB7-8226953ABAED}"/>
              </a:ext>
            </a:extLst>
          </p:cNvPr>
          <p:cNvSpPr txBox="1"/>
          <p:nvPr/>
        </p:nvSpPr>
        <p:spPr>
          <a:xfrm>
            <a:off x="118101" y="1531305"/>
            <a:ext cx="3183364"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Titillium Web" pitchFamily="2" charset="77"/>
              </a:rPr>
              <a:t>displays information as a series of data points called 'markers' connected by straight </a:t>
            </a:r>
            <a:r>
              <a:rPr lang="en-US" sz="1800" dirty="0">
                <a:latin typeface="Titillium Web" pitchFamily="2" charset="77"/>
                <a:hlinkClick r:id="rId4" tooltip="wikt:line">
                  <a:extLst>
                    <a:ext uri="{A12FA001-AC4F-418D-AE19-62706E023703}">
                      <ahyp:hlinkClr xmlns:ahyp="http://schemas.microsoft.com/office/drawing/2018/hyperlinkcolor" val="tx"/>
                    </a:ext>
                  </a:extLst>
                </a:hlinkClick>
              </a:rPr>
              <a:t>line</a:t>
            </a:r>
            <a:r>
              <a:rPr lang="en-US" sz="1800" dirty="0">
                <a:latin typeface="Titillium Web" pitchFamily="2" charset="77"/>
              </a:rPr>
              <a:t> segments</a:t>
            </a:r>
          </a:p>
          <a:p>
            <a:pPr marL="285750" indent="-285750" algn="just">
              <a:buFont typeface="Arial" panose="020B0604020202020204" pitchFamily="34" charset="0"/>
              <a:buChar char="•"/>
            </a:pPr>
            <a:r>
              <a:rPr lang="en-US" sz="1800" b="1" dirty="0">
                <a:latin typeface="Titillium Web" pitchFamily="2" charset="77"/>
              </a:rPr>
              <a:t>It is best to use a line plot when comparing fewer than 25 numbers.</a:t>
            </a:r>
          </a:p>
          <a:p>
            <a:pPr marL="285750" indent="-285750" algn="just">
              <a:buFont typeface="Arial" panose="020B0604020202020204" pitchFamily="34" charset="0"/>
              <a:buChar char="•"/>
            </a:pPr>
            <a:r>
              <a:rPr lang="en-US" sz="1800" dirty="0">
                <a:latin typeface="Titillium Web" pitchFamily="2" charset="77"/>
              </a:rPr>
              <a:t>It is a quick, simple way to organize data.</a:t>
            </a:r>
          </a:p>
        </p:txBody>
      </p:sp>
    </p:spTree>
    <p:extLst>
      <p:ext uri="{BB962C8B-B14F-4D97-AF65-F5344CB8AC3E}">
        <p14:creationId xmlns:p14="http://schemas.microsoft.com/office/powerpoint/2010/main" val="4856870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4" y="3080774"/>
            <a:ext cx="1351225" cy="1788087"/>
          </a:xfrm>
          <a:prstGeom prst="rect">
            <a:avLst/>
          </a:prstGeom>
        </p:spPr>
      </p:pic>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HISTOGRAM</a:t>
            </a:r>
          </a:p>
        </p:txBody>
      </p:sp>
      <p:sp>
        <p:nvSpPr>
          <p:cNvPr id="7" name="TextBox 6">
            <a:extLst>
              <a:ext uri="{FF2B5EF4-FFF2-40B4-BE49-F238E27FC236}">
                <a16:creationId xmlns:a16="http://schemas.microsoft.com/office/drawing/2014/main" id="{893A8F65-4670-2BC9-8EB7-8226953ABAED}"/>
              </a:ext>
            </a:extLst>
          </p:cNvPr>
          <p:cNvSpPr txBox="1"/>
          <p:nvPr/>
        </p:nvSpPr>
        <p:spPr>
          <a:xfrm>
            <a:off x="118101" y="1068290"/>
            <a:ext cx="3183364" cy="3970318"/>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Titillium Web" pitchFamily="2" charset="77"/>
              </a:rPr>
              <a:t>common choice for an initial visualization of a </a:t>
            </a:r>
            <a:r>
              <a:rPr lang="en-US" sz="1800" b="1" dirty="0">
                <a:latin typeface="Titillium Web" pitchFamily="2" charset="77"/>
              </a:rPr>
              <a:t>single variable </a:t>
            </a:r>
            <a:r>
              <a:rPr lang="en-US" sz="1800" dirty="0">
                <a:latin typeface="Titillium Web" pitchFamily="2" charset="77"/>
              </a:rPr>
              <a:t>because it shows the </a:t>
            </a:r>
            <a:r>
              <a:rPr lang="en-US" sz="1800" b="1" dirty="0">
                <a:latin typeface="Titillium Web" pitchFamily="2" charset="77"/>
              </a:rPr>
              <a:t>distribution of the data</a:t>
            </a:r>
          </a:p>
          <a:p>
            <a:pPr marL="285750" indent="-285750" algn="just">
              <a:buFont typeface="Arial" panose="020B0604020202020204" pitchFamily="34" charset="0"/>
              <a:buChar char="•"/>
            </a:pPr>
            <a:endParaRPr lang="en-US" sz="1800" dirty="0">
              <a:latin typeface="Titillium Web" pitchFamily="2" charset="77"/>
            </a:endParaRPr>
          </a:p>
          <a:p>
            <a:pPr marL="285750" indent="-285750" algn="just">
              <a:buFont typeface="Arial" panose="020B0604020202020204" pitchFamily="34" charset="0"/>
              <a:buChar char="•"/>
            </a:pPr>
            <a:r>
              <a:rPr lang="en-US" sz="1800" dirty="0">
                <a:latin typeface="Titillium Web" pitchFamily="2" charset="77"/>
              </a:rPr>
              <a:t>x-position is the value of the variable grouped into intervals called bins</a:t>
            </a:r>
          </a:p>
          <a:p>
            <a:pPr marL="285750" indent="-285750" algn="just">
              <a:buFont typeface="Arial" panose="020B0604020202020204" pitchFamily="34" charset="0"/>
              <a:buChar char="•"/>
            </a:pPr>
            <a:endParaRPr lang="en-US" sz="1800" dirty="0">
              <a:latin typeface="Titillium Web" pitchFamily="2" charset="77"/>
            </a:endParaRPr>
          </a:p>
          <a:p>
            <a:pPr marL="285750" indent="-285750" algn="just">
              <a:buFont typeface="Arial" panose="020B0604020202020204" pitchFamily="34" charset="0"/>
              <a:buChar char="•"/>
            </a:pPr>
            <a:r>
              <a:rPr lang="en-US" sz="1800" dirty="0">
                <a:latin typeface="Titillium Web" pitchFamily="2" charset="77"/>
              </a:rPr>
              <a:t>the height of each bar represents the count (number) of data points in each interval</a:t>
            </a:r>
          </a:p>
          <a:p>
            <a:pPr marL="285750" indent="-285750" algn="just">
              <a:buFont typeface="Arial" panose="020B0604020202020204" pitchFamily="34" charset="0"/>
              <a:buChar char="•"/>
            </a:pPr>
            <a:endParaRPr lang="en-US" sz="1800" dirty="0">
              <a:latin typeface="Titillium Web" pitchFamily="2" charset="77"/>
            </a:endParaRPr>
          </a:p>
        </p:txBody>
      </p:sp>
      <p:pic>
        <p:nvPicPr>
          <p:cNvPr id="4" name="Picture 3">
            <a:extLst>
              <a:ext uri="{FF2B5EF4-FFF2-40B4-BE49-F238E27FC236}">
                <a16:creationId xmlns:a16="http://schemas.microsoft.com/office/drawing/2014/main" id="{DD745676-0528-3674-0DA5-E52BD483E4C3}"/>
              </a:ext>
            </a:extLst>
          </p:cNvPr>
          <p:cNvPicPr>
            <a:picLocks noChangeAspect="1"/>
          </p:cNvPicPr>
          <p:nvPr/>
        </p:nvPicPr>
        <p:blipFill>
          <a:blip r:embed="rId3"/>
          <a:stretch>
            <a:fillRect/>
          </a:stretch>
        </p:blipFill>
        <p:spPr>
          <a:xfrm>
            <a:off x="3946358" y="104891"/>
            <a:ext cx="5079541" cy="4933717"/>
          </a:xfrm>
          <a:prstGeom prst="rect">
            <a:avLst/>
          </a:prstGeom>
        </p:spPr>
      </p:pic>
    </p:spTree>
    <p:extLst>
      <p:ext uri="{BB962C8B-B14F-4D97-AF65-F5344CB8AC3E}">
        <p14:creationId xmlns:p14="http://schemas.microsoft.com/office/powerpoint/2010/main" val="3306839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4" y="3080774"/>
            <a:ext cx="1351225" cy="1788087"/>
          </a:xfrm>
          <a:prstGeom prst="rect">
            <a:avLst/>
          </a:prstGeom>
        </p:spPr>
      </p:pic>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HEAT MAP</a:t>
            </a:r>
          </a:p>
        </p:txBody>
      </p:sp>
      <p:sp>
        <p:nvSpPr>
          <p:cNvPr id="7" name="TextBox 6">
            <a:extLst>
              <a:ext uri="{FF2B5EF4-FFF2-40B4-BE49-F238E27FC236}">
                <a16:creationId xmlns:a16="http://schemas.microsoft.com/office/drawing/2014/main" id="{893A8F65-4670-2BC9-8EB7-8226953ABAED}"/>
              </a:ext>
            </a:extLst>
          </p:cNvPr>
          <p:cNvSpPr txBox="1"/>
          <p:nvPr/>
        </p:nvSpPr>
        <p:spPr>
          <a:xfrm>
            <a:off x="118101" y="1116417"/>
            <a:ext cx="3751255"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Titillium Web" pitchFamily="2" charset="77"/>
              </a:rPr>
              <a:t>shows </a:t>
            </a:r>
            <a:r>
              <a:rPr lang="en-US" sz="1800" b="1" dirty="0">
                <a:latin typeface="Titillium Web" pitchFamily="2" charset="77"/>
              </a:rPr>
              <a:t>magnitude of a phenomenon as color </a:t>
            </a:r>
            <a:r>
              <a:rPr lang="en-US" sz="1800" dirty="0">
                <a:latin typeface="Titillium Web" pitchFamily="2" charset="77"/>
              </a:rPr>
              <a:t>in two dimensions</a:t>
            </a:r>
          </a:p>
          <a:p>
            <a:pPr marL="285750" indent="-285750" algn="just">
              <a:buFont typeface="Arial" panose="020B0604020202020204" pitchFamily="34" charset="0"/>
              <a:buChar char="•"/>
            </a:pPr>
            <a:r>
              <a:rPr lang="en-US" sz="1800" dirty="0">
                <a:latin typeface="Titillium Web" pitchFamily="2" charset="77"/>
              </a:rPr>
              <a:t>The variation in color may be by hue or intensity, giving obvious visual cues to the reader about how the phenomenon is clustered or varies over space</a:t>
            </a:r>
          </a:p>
          <a:p>
            <a:pPr marL="285750" indent="-285750" algn="just">
              <a:buFont typeface="Arial" panose="020B0604020202020204" pitchFamily="34" charset="0"/>
              <a:buChar char="•"/>
            </a:pPr>
            <a:r>
              <a:rPr lang="en-US" sz="1800" dirty="0">
                <a:latin typeface="Titillium Web" pitchFamily="2" charset="77"/>
              </a:rPr>
              <a:t>two fundamentally different categories of heat maps:</a:t>
            </a:r>
          </a:p>
          <a:p>
            <a:pPr marL="285750" indent="-285750" algn="just">
              <a:buFont typeface="Arial" panose="020B0604020202020204" pitchFamily="34" charset="0"/>
              <a:buChar char="•"/>
            </a:pPr>
            <a:r>
              <a:rPr lang="en-US" sz="1800" dirty="0">
                <a:latin typeface="Titillium Web" pitchFamily="2" charset="77"/>
              </a:rPr>
              <a:t>the </a:t>
            </a:r>
            <a:r>
              <a:rPr lang="en-US" sz="1800" b="1" dirty="0">
                <a:latin typeface="Titillium Web" pitchFamily="2" charset="77"/>
              </a:rPr>
              <a:t>cluster heat map</a:t>
            </a:r>
          </a:p>
          <a:p>
            <a:pPr marL="285750" indent="-285750" algn="just">
              <a:buFont typeface="Arial" panose="020B0604020202020204" pitchFamily="34" charset="0"/>
              <a:buChar char="•"/>
            </a:pPr>
            <a:r>
              <a:rPr lang="en-US" sz="1800" dirty="0">
                <a:latin typeface="Titillium Web" pitchFamily="2" charset="77"/>
              </a:rPr>
              <a:t>the </a:t>
            </a:r>
            <a:r>
              <a:rPr lang="en-US" sz="1800" b="1" dirty="0">
                <a:latin typeface="Titillium Web" pitchFamily="2" charset="77"/>
              </a:rPr>
              <a:t>spatial heat map</a:t>
            </a:r>
          </a:p>
        </p:txBody>
      </p:sp>
      <p:pic>
        <p:nvPicPr>
          <p:cNvPr id="3" name="Picture 2">
            <a:extLst>
              <a:ext uri="{FF2B5EF4-FFF2-40B4-BE49-F238E27FC236}">
                <a16:creationId xmlns:a16="http://schemas.microsoft.com/office/drawing/2014/main" id="{1E2BD63B-960D-F298-48E2-61AC8712D557}"/>
              </a:ext>
            </a:extLst>
          </p:cNvPr>
          <p:cNvPicPr>
            <a:picLocks noChangeAspect="1"/>
          </p:cNvPicPr>
          <p:nvPr/>
        </p:nvPicPr>
        <p:blipFill>
          <a:blip r:embed="rId3"/>
          <a:stretch>
            <a:fillRect/>
          </a:stretch>
        </p:blipFill>
        <p:spPr>
          <a:xfrm>
            <a:off x="4008834" y="173255"/>
            <a:ext cx="5017065" cy="4794084"/>
          </a:xfrm>
          <a:prstGeom prst="rect">
            <a:avLst/>
          </a:prstGeom>
        </p:spPr>
      </p:pic>
    </p:spTree>
    <p:extLst>
      <p:ext uri="{BB962C8B-B14F-4D97-AF65-F5344CB8AC3E}">
        <p14:creationId xmlns:p14="http://schemas.microsoft.com/office/powerpoint/2010/main" val="2921753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4" y="3080774"/>
            <a:ext cx="1351225" cy="1788087"/>
          </a:xfrm>
          <a:prstGeom prst="rect">
            <a:avLst/>
          </a:prstGeom>
        </p:spPr>
      </p:pic>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PIE CHART</a:t>
            </a:r>
          </a:p>
        </p:txBody>
      </p:sp>
      <p:sp>
        <p:nvSpPr>
          <p:cNvPr id="7" name="TextBox 6">
            <a:extLst>
              <a:ext uri="{FF2B5EF4-FFF2-40B4-BE49-F238E27FC236}">
                <a16:creationId xmlns:a16="http://schemas.microsoft.com/office/drawing/2014/main" id="{893A8F65-4670-2BC9-8EB7-8226953ABAED}"/>
              </a:ext>
            </a:extLst>
          </p:cNvPr>
          <p:cNvSpPr txBox="1"/>
          <p:nvPr/>
        </p:nvSpPr>
        <p:spPr>
          <a:xfrm>
            <a:off x="118101" y="1175542"/>
            <a:ext cx="4136265" cy="3693319"/>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Titillium Web" pitchFamily="2" charset="77"/>
              </a:rPr>
              <a:t>trying to work out </a:t>
            </a:r>
            <a:r>
              <a:rPr lang="en-US" sz="1800" b="1" dirty="0">
                <a:latin typeface="Titillium Web" pitchFamily="2" charset="77"/>
              </a:rPr>
              <a:t>the composition of something</a:t>
            </a:r>
          </a:p>
          <a:p>
            <a:pPr marL="285750" indent="-285750" algn="just">
              <a:buFont typeface="Arial" panose="020B0604020202020204" pitchFamily="34" charset="0"/>
              <a:buChar char="•"/>
            </a:pPr>
            <a:endParaRPr lang="en-US" sz="1800" dirty="0">
              <a:latin typeface="Titillium Web" pitchFamily="2" charset="77"/>
            </a:endParaRPr>
          </a:p>
          <a:p>
            <a:pPr marL="285750" indent="-285750" algn="just">
              <a:buFont typeface="Arial" panose="020B0604020202020204" pitchFamily="34" charset="0"/>
              <a:buChar char="•"/>
            </a:pPr>
            <a:r>
              <a:rPr lang="en-US" sz="1800" dirty="0">
                <a:latin typeface="Titillium Web" pitchFamily="2" charset="77"/>
              </a:rPr>
              <a:t>to </a:t>
            </a:r>
            <a:r>
              <a:rPr lang="en-US" sz="1800" b="1" dirty="0">
                <a:latin typeface="Titillium Web" pitchFamily="2" charset="77"/>
              </a:rPr>
              <a:t>compare areas of growth within a business</a:t>
            </a:r>
            <a:r>
              <a:rPr lang="en-US" sz="1800" dirty="0">
                <a:latin typeface="Titillium Web" pitchFamily="2" charset="77"/>
              </a:rPr>
              <a:t> such as turnover, profit and exposure</a:t>
            </a:r>
          </a:p>
          <a:p>
            <a:pPr marL="285750" indent="-285750" algn="just">
              <a:buFont typeface="Arial" panose="020B0604020202020204" pitchFamily="34" charset="0"/>
              <a:buChar char="•"/>
            </a:pPr>
            <a:endParaRPr lang="en-US" sz="1800" dirty="0">
              <a:latin typeface="Titillium Web" pitchFamily="2" charset="77"/>
            </a:endParaRPr>
          </a:p>
          <a:p>
            <a:pPr marL="285750" indent="-285750" algn="just">
              <a:buFont typeface="Arial" panose="020B0604020202020204" pitchFamily="34" charset="0"/>
              <a:buChar char="•"/>
            </a:pPr>
            <a:r>
              <a:rPr lang="en-US" sz="1800" b="1" dirty="0">
                <a:latin typeface="Titillium Web" pitchFamily="2" charset="77"/>
              </a:rPr>
              <a:t>It is best practice to never have any more than 7 categories </a:t>
            </a:r>
            <a:r>
              <a:rPr lang="en-US" sz="1800" dirty="0">
                <a:latin typeface="Titillium Web" pitchFamily="2" charset="77"/>
              </a:rPr>
              <a:t>as it becomes harder for the eye to distinguish relativity of size between each section</a:t>
            </a:r>
          </a:p>
          <a:p>
            <a:pPr marL="285750" indent="-285750" algn="just">
              <a:buFont typeface="Arial" panose="020B0604020202020204" pitchFamily="34" charset="0"/>
              <a:buChar char="•"/>
            </a:pPr>
            <a:endParaRPr lang="en-US" sz="1800" dirty="0">
              <a:latin typeface="Titillium Web" pitchFamily="2" charset="77"/>
            </a:endParaRPr>
          </a:p>
        </p:txBody>
      </p:sp>
      <p:pic>
        <p:nvPicPr>
          <p:cNvPr id="4" name="Picture 3">
            <a:extLst>
              <a:ext uri="{FF2B5EF4-FFF2-40B4-BE49-F238E27FC236}">
                <a16:creationId xmlns:a16="http://schemas.microsoft.com/office/drawing/2014/main" id="{98EE72C1-0057-7C09-7F4B-5CDBD2DD04E3}"/>
              </a:ext>
            </a:extLst>
          </p:cNvPr>
          <p:cNvPicPr>
            <a:picLocks noChangeAspect="1"/>
          </p:cNvPicPr>
          <p:nvPr/>
        </p:nvPicPr>
        <p:blipFill>
          <a:blip r:embed="rId3"/>
          <a:stretch>
            <a:fillRect/>
          </a:stretch>
        </p:blipFill>
        <p:spPr>
          <a:xfrm>
            <a:off x="4524417" y="359801"/>
            <a:ext cx="4501482" cy="4509060"/>
          </a:xfrm>
          <a:prstGeom prst="rect">
            <a:avLst/>
          </a:prstGeom>
        </p:spPr>
      </p:pic>
    </p:spTree>
    <p:extLst>
      <p:ext uri="{BB962C8B-B14F-4D97-AF65-F5344CB8AC3E}">
        <p14:creationId xmlns:p14="http://schemas.microsoft.com/office/powerpoint/2010/main" val="1041188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ERROR BAR</a:t>
            </a:r>
          </a:p>
        </p:txBody>
      </p:sp>
      <p:sp>
        <p:nvSpPr>
          <p:cNvPr id="7" name="TextBox 6">
            <a:extLst>
              <a:ext uri="{FF2B5EF4-FFF2-40B4-BE49-F238E27FC236}">
                <a16:creationId xmlns:a16="http://schemas.microsoft.com/office/drawing/2014/main" id="{893A8F65-4670-2BC9-8EB7-8226953ABAED}"/>
              </a:ext>
            </a:extLst>
          </p:cNvPr>
          <p:cNvSpPr txBox="1"/>
          <p:nvPr/>
        </p:nvSpPr>
        <p:spPr>
          <a:xfrm>
            <a:off x="118101" y="1098781"/>
            <a:ext cx="4136265"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1800" b="1" dirty="0">
                <a:latin typeface="Titillium Web" pitchFamily="2" charset="77"/>
              </a:rPr>
              <a:t>compare visually two quantities if various other conditions hold</a:t>
            </a:r>
          </a:p>
          <a:p>
            <a:pPr marL="285750" indent="-285750" algn="just">
              <a:buFont typeface="Arial" panose="020B0604020202020204" pitchFamily="34" charset="0"/>
              <a:buChar char="•"/>
            </a:pPr>
            <a:endParaRPr lang="en-US" sz="1800" dirty="0">
              <a:latin typeface="Titillium Web" pitchFamily="2" charset="77"/>
            </a:endParaRPr>
          </a:p>
          <a:p>
            <a:pPr marL="285750" indent="-285750" algn="just">
              <a:buFont typeface="Arial" panose="020B0604020202020204" pitchFamily="34" charset="0"/>
              <a:buChar char="•"/>
            </a:pPr>
            <a:r>
              <a:rPr lang="en-US" sz="1800" dirty="0">
                <a:latin typeface="Titillium Web" pitchFamily="2" charset="77"/>
              </a:rPr>
              <a:t>can also </a:t>
            </a:r>
            <a:r>
              <a:rPr lang="en-US" sz="1800" b="1" dirty="0">
                <a:latin typeface="Titillium Web" pitchFamily="2" charset="77"/>
              </a:rPr>
              <a:t>suggest goodness of fit of a given function,</a:t>
            </a:r>
            <a:r>
              <a:rPr lang="en-US" sz="1800" dirty="0">
                <a:latin typeface="Titillium Web" pitchFamily="2" charset="77"/>
              </a:rPr>
              <a:t> i.e., how well the function describes the data</a:t>
            </a:r>
          </a:p>
          <a:p>
            <a:pPr marL="285750" indent="-285750" algn="just">
              <a:buFont typeface="Arial" panose="020B0604020202020204" pitchFamily="34" charset="0"/>
              <a:buChar char="•"/>
            </a:pPr>
            <a:endParaRPr lang="en-US" sz="1800" dirty="0">
              <a:latin typeface="Titillium Web" pitchFamily="2" charset="77"/>
            </a:endParaRPr>
          </a:p>
          <a:p>
            <a:pPr marL="285750" indent="-285750" algn="just">
              <a:buFont typeface="Arial" panose="020B0604020202020204" pitchFamily="34" charset="0"/>
              <a:buChar char="•"/>
            </a:pPr>
            <a:r>
              <a:rPr lang="en-US" sz="1800" dirty="0">
                <a:latin typeface="Titillium Web" pitchFamily="2" charset="77"/>
              </a:rPr>
              <a:t>used as a direct manipulation interface for controlling probabilistic algorithms for approximate computation</a:t>
            </a:r>
          </a:p>
          <a:p>
            <a:pPr marL="285750" indent="-285750" algn="just">
              <a:buFont typeface="Arial" panose="020B0604020202020204" pitchFamily="34" charset="0"/>
              <a:buChar char="•"/>
            </a:pPr>
            <a:endParaRPr lang="en-US" sz="1800" dirty="0">
              <a:latin typeface="Titillium Web" pitchFamily="2" charset="77"/>
            </a:endParaRPr>
          </a:p>
        </p:txBody>
      </p:sp>
      <p:pic>
        <p:nvPicPr>
          <p:cNvPr id="3" name="Picture 2">
            <a:extLst>
              <a:ext uri="{FF2B5EF4-FFF2-40B4-BE49-F238E27FC236}">
                <a16:creationId xmlns:a16="http://schemas.microsoft.com/office/drawing/2014/main" id="{70CA31D8-7C48-4803-E0BF-12792B2CF79C}"/>
              </a:ext>
            </a:extLst>
          </p:cNvPr>
          <p:cNvPicPr>
            <a:picLocks noChangeAspect="1"/>
          </p:cNvPicPr>
          <p:nvPr/>
        </p:nvPicPr>
        <p:blipFill>
          <a:blip r:embed="rId2"/>
          <a:stretch>
            <a:fillRect/>
          </a:stretch>
        </p:blipFill>
        <p:spPr>
          <a:xfrm>
            <a:off x="4329453" y="1513520"/>
            <a:ext cx="4696446" cy="2586843"/>
          </a:xfrm>
          <a:prstGeom prst="rect">
            <a:avLst/>
          </a:prstGeom>
        </p:spPr>
      </p:pic>
    </p:spTree>
    <p:extLst>
      <p:ext uri="{BB962C8B-B14F-4D97-AF65-F5344CB8AC3E}">
        <p14:creationId xmlns:p14="http://schemas.microsoft.com/office/powerpoint/2010/main" val="25983396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pic>
        <p:nvPicPr>
          <p:cNvPr id="2" name="Picture 2">
            <a:extLst>
              <a:ext uri="{FF2B5EF4-FFF2-40B4-BE49-F238E27FC236}">
                <a16:creationId xmlns:a16="http://schemas.microsoft.com/office/drawing/2014/main" id="{CEBAB192-74C2-F9C1-34AC-DC4923F011B5}"/>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t="19"/>
          <a:stretch/>
        </p:blipFill>
        <p:spPr bwMode="auto">
          <a:xfrm>
            <a:off x="1" y="477"/>
            <a:ext cx="9144848" cy="51430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5CE51D-1BAE-5B6D-14A3-41422ADF992F}"/>
              </a:ext>
            </a:extLst>
          </p:cNvPr>
          <p:cNvSpPr txBox="1"/>
          <p:nvPr/>
        </p:nvSpPr>
        <p:spPr>
          <a:xfrm>
            <a:off x="5070441" y="4958130"/>
            <a:ext cx="4187365" cy="215444"/>
          </a:xfrm>
          <a:prstGeom prst="rect">
            <a:avLst/>
          </a:prstGeom>
          <a:noFill/>
        </p:spPr>
        <p:txBody>
          <a:bodyPr wrap="none" rtlCol="0">
            <a:spAutoFit/>
          </a:bodyPr>
          <a:lstStyle/>
          <a:p>
            <a:r>
              <a:rPr lang="en-GB" sz="800" dirty="0">
                <a:solidFill>
                  <a:schemeClr val="bg1">
                    <a:lumMod val="75000"/>
                  </a:schemeClr>
                </a:solidFill>
              </a:rPr>
              <a:t>https://</a:t>
            </a:r>
            <a:r>
              <a:rPr lang="en-GB" sz="800" dirty="0" err="1">
                <a:solidFill>
                  <a:schemeClr val="bg1">
                    <a:lumMod val="75000"/>
                  </a:schemeClr>
                </a:solidFill>
              </a:rPr>
              <a:t>www.guidetoinsights.com</a:t>
            </a:r>
            <a:r>
              <a:rPr lang="en-GB" sz="800" dirty="0">
                <a:solidFill>
                  <a:schemeClr val="bg1">
                    <a:lumMod val="75000"/>
                  </a:schemeClr>
                </a:solidFill>
              </a:rPr>
              <a:t>/blog/All%20Articles/</a:t>
            </a:r>
            <a:r>
              <a:rPr lang="en-GB" sz="800" dirty="0" err="1">
                <a:solidFill>
                  <a:schemeClr val="bg1">
                    <a:lumMod val="75000"/>
                  </a:schemeClr>
                </a:solidFill>
              </a:rPr>
              <a:t>create_beautiful_data_visuals.html</a:t>
            </a:r>
            <a:endParaRPr lang="en-RO" sz="800" dirty="0">
              <a:solidFill>
                <a:schemeClr val="bg1">
                  <a:lumMod val="75000"/>
                </a:schemeClr>
              </a:solidFill>
            </a:endParaRPr>
          </a:p>
        </p:txBody>
      </p:sp>
    </p:spTree>
    <p:extLst>
      <p:ext uri="{BB962C8B-B14F-4D97-AF65-F5344CB8AC3E}">
        <p14:creationId xmlns:p14="http://schemas.microsoft.com/office/powerpoint/2010/main" val="3491619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1583350"/>
            <a:ext cx="6995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4.</a:t>
            </a:r>
            <a:endParaRPr dirty="0"/>
          </a:p>
          <a:p>
            <a:pPr marL="0" lvl="0" indent="0" algn="l" rtl="0">
              <a:spcBef>
                <a:spcPts val="0"/>
              </a:spcBef>
              <a:spcAft>
                <a:spcPts val="0"/>
              </a:spcAft>
              <a:buNone/>
            </a:pPr>
            <a:r>
              <a:rPr lang="en" dirty="0"/>
              <a:t>DATA PREPARATION</a:t>
            </a:r>
            <a:endParaRPr dirty="0"/>
          </a:p>
        </p:txBody>
      </p:sp>
      <p:sp>
        <p:nvSpPr>
          <p:cNvPr id="76" name="Google Shape;76;p14"/>
          <p:cNvSpPr txBox="1">
            <a:spLocks noGrp="1"/>
          </p:cNvSpPr>
          <p:nvPr>
            <p:ph type="subTitle" idx="1"/>
          </p:nvPr>
        </p:nvSpPr>
        <p:spPr>
          <a:xfrm>
            <a:off x="685800" y="2840050"/>
            <a:ext cx="699516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31104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100000">
              <a:schemeClr val="accent5">
                <a:lumMod val="30000"/>
                <a:lumOff val="70000"/>
              </a:schemeClr>
            </a:gs>
          </a:gsLst>
          <a:lin ang="2700000" scaled="1"/>
        </a:gra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36AA779-EFE4-21EF-4768-FA18F1FF560C}"/>
              </a:ext>
            </a:extLst>
          </p:cNvPr>
          <p:cNvSpPr>
            <a:spLocks noGrp="1"/>
          </p:cNvSpPr>
          <p:nvPr>
            <p:ph type="title"/>
          </p:nvPr>
        </p:nvSpPr>
        <p:spPr>
          <a:xfrm>
            <a:off x="443796" y="1180514"/>
            <a:ext cx="2624328" cy="2500313"/>
          </a:xfrm>
          <a:noFill/>
        </p:spPr>
        <p:txBody>
          <a:bodyPr vert="horz" lIns="91440" tIns="45720" rIns="91440" bIns="45720" rtlCol="0" anchor="ctr">
            <a:normAutofit/>
          </a:bodyPr>
          <a:lstStyle/>
          <a:p>
            <a:pPr algn="ctr"/>
            <a:r>
              <a:rPr lang="en-US" sz="2000" kern="1200" dirty="0">
                <a:solidFill>
                  <a:srgbClr val="FFFFFF"/>
                </a:solidFill>
              </a:rPr>
              <a:t>DATA SCIENTISTS SPEND </a:t>
            </a:r>
            <a:r>
              <a:rPr lang="en-US" sz="2000" b="1" kern="1200" dirty="0">
                <a:solidFill>
                  <a:srgbClr val="FFFFFF"/>
                </a:solidFill>
              </a:rPr>
              <a:t>ABOUT </a:t>
            </a:r>
            <a:br>
              <a:rPr lang="en-US" sz="2000" b="1" kern="1200" dirty="0">
                <a:solidFill>
                  <a:srgbClr val="FFFFFF"/>
                </a:solidFill>
              </a:rPr>
            </a:br>
            <a:r>
              <a:rPr lang="en-US" sz="2000" b="1" kern="1200" dirty="0">
                <a:solidFill>
                  <a:srgbClr val="FFFFFF"/>
                </a:solidFill>
              </a:rPr>
              <a:t>50-80% </a:t>
            </a:r>
            <a:br>
              <a:rPr lang="en-US" sz="2000" b="1" kern="1200" dirty="0">
                <a:solidFill>
                  <a:srgbClr val="FFFFFF"/>
                </a:solidFill>
              </a:rPr>
            </a:br>
            <a:r>
              <a:rPr lang="en-US" sz="2000" b="1" kern="1200" dirty="0">
                <a:solidFill>
                  <a:srgbClr val="FFFFFF"/>
                </a:solidFill>
              </a:rPr>
              <a:t>OF THEIR TIME ON </a:t>
            </a:r>
            <a:br>
              <a:rPr lang="en-US" sz="2000" b="1" kern="1200" dirty="0">
                <a:solidFill>
                  <a:srgbClr val="FFFFFF"/>
                </a:solidFill>
              </a:rPr>
            </a:br>
            <a:r>
              <a:rPr lang="en-US" sz="2000" kern="1200" dirty="0">
                <a:solidFill>
                  <a:srgbClr val="FFFFFF"/>
                </a:solidFill>
              </a:rPr>
              <a:t>DATA PREPARATION </a:t>
            </a:r>
            <a:r>
              <a:rPr lang="en-US" sz="2000" b="1" kern="1200" dirty="0">
                <a:solidFill>
                  <a:srgbClr val="FFFFFF"/>
                </a:solidFill>
              </a:rPr>
              <a:t>TASKS</a:t>
            </a:r>
            <a:r>
              <a:rPr lang="en-US" sz="2000" kern="1200" dirty="0">
                <a:solidFill>
                  <a:srgbClr val="FFFFFF"/>
                </a:solidFill>
              </a:rPr>
              <a:t>, INCLUDING LOADING AND CLEANING DATA</a:t>
            </a:r>
          </a:p>
        </p:txBody>
      </p:sp>
      <p:pic>
        <p:nvPicPr>
          <p:cNvPr id="4" name="Picture 3" descr="A cartoon character with a yellow background&#10;&#10;Description automatically generated with medium confidence">
            <a:extLst>
              <a:ext uri="{FF2B5EF4-FFF2-40B4-BE49-F238E27FC236}">
                <a16:creationId xmlns:a16="http://schemas.microsoft.com/office/drawing/2014/main" id="{849FF091-382D-101A-7B18-BB951EDA09A1}"/>
              </a:ext>
            </a:extLst>
          </p:cNvPr>
          <p:cNvPicPr>
            <a:picLocks noChangeAspect="1"/>
          </p:cNvPicPr>
          <p:nvPr/>
        </p:nvPicPr>
        <p:blipFill>
          <a:blip r:embed="rId3"/>
          <a:stretch>
            <a:fillRect/>
          </a:stretch>
        </p:blipFill>
        <p:spPr>
          <a:xfrm>
            <a:off x="3582987" y="1254996"/>
            <a:ext cx="5085525" cy="2631759"/>
          </a:xfrm>
          <a:prstGeom prst="rect">
            <a:avLst/>
          </a:prstGeom>
        </p:spPr>
      </p:pic>
      <p:pic>
        <p:nvPicPr>
          <p:cNvPr id="2" name="Picture 1" descr="A person sitting on a white box and touching a screen&#10;&#10;Description automatically generated">
            <a:extLst>
              <a:ext uri="{FF2B5EF4-FFF2-40B4-BE49-F238E27FC236}">
                <a16:creationId xmlns:a16="http://schemas.microsoft.com/office/drawing/2014/main" id="{3C26CB10-3E6B-C192-5760-5228CE668B8E}"/>
              </a:ext>
            </a:extLst>
          </p:cNvPr>
          <p:cNvPicPr>
            <a:picLocks noChangeAspect="1"/>
          </p:cNvPicPr>
          <p:nvPr/>
        </p:nvPicPr>
        <p:blipFill>
          <a:blip r:embed="rId4"/>
          <a:stretch>
            <a:fillRect/>
          </a:stretch>
        </p:blipFill>
        <p:spPr>
          <a:xfrm>
            <a:off x="7998098" y="3680827"/>
            <a:ext cx="985128" cy="1303628"/>
          </a:xfrm>
          <a:prstGeom prst="rect">
            <a:avLst/>
          </a:prstGeom>
        </p:spPr>
      </p:pic>
    </p:spTree>
    <p:extLst>
      <p:ext uri="{BB962C8B-B14F-4D97-AF65-F5344CB8AC3E}">
        <p14:creationId xmlns:p14="http://schemas.microsoft.com/office/powerpoint/2010/main" val="10001202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2440931789"/>
              </p:ext>
            </p:extLst>
          </p:nvPr>
        </p:nvGraphicFramePr>
        <p:xfrm>
          <a:off x="535482" y="1291975"/>
          <a:ext cx="8073035" cy="35768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058149"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WHY WE NEED DATA PREPARATION ?</a:t>
            </a:r>
            <a:endParaRPr dirty="0"/>
          </a:p>
        </p:txBody>
      </p:sp>
    </p:spTree>
    <p:extLst>
      <p:ext uri="{BB962C8B-B14F-4D97-AF65-F5344CB8AC3E}">
        <p14:creationId xmlns:p14="http://schemas.microsoft.com/office/powerpoint/2010/main" val="31469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1583350"/>
            <a:ext cx="699516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2.</a:t>
            </a:r>
            <a:endParaRPr dirty="0"/>
          </a:p>
          <a:p>
            <a:pPr marL="0" lvl="0" indent="0" algn="l" rtl="0">
              <a:spcBef>
                <a:spcPts val="0"/>
              </a:spcBef>
              <a:spcAft>
                <a:spcPts val="0"/>
              </a:spcAft>
              <a:buNone/>
            </a:pPr>
            <a:r>
              <a:rPr lang="en" dirty="0"/>
              <a:t>JUPYTER NOTEBOOKS</a:t>
            </a:r>
            <a:endParaRPr dirty="0"/>
          </a:p>
        </p:txBody>
      </p:sp>
      <p:sp>
        <p:nvSpPr>
          <p:cNvPr id="76" name="Google Shape;76;p14"/>
          <p:cNvSpPr txBox="1">
            <a:spLocks noGrp="1"/>
          </p:cNvSpPr>
          <p:nvPr>
            <p:ph type="subTitle" idx="1"/>
          </p:nvPr>
        </p:nvSpPr>
        <p:spPr>
          <a:xfrm>
            <a:off x="685800" y="2840050"/>
            <a:ext cx="6995160" cy="46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37514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1715821522"/>
              </p:ext>
            </p:extLst>
          </p:nvPr>
        </p:nvGraphicFramePr>
        <p:xfrm>
          <a:off x="535482" y="1291975"/>
          <a:ext cx="8073035" cy="35768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058149"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WHY WE NEED DATA PREPARATION ?</a:t>
            </a:r>
            <a:endParaRPr dirty="0"/>
          </a:p>
        </p:txBody>
      </p:sp>
    </p:spTree>
    <p:extLst>
      <p:ext uri="{BB962C8B-B14F-4D97-AF65-F5344CB8AC3E}">
        <p14:creationId xmlns:p14="http://schemas.microsoft.com/office/powerpoint/2010/main" val="123555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2305392615"/>
              </p:ext>
            </p:extLst>
          </p:nvPr>
        </p:nvGraphicFramePr>
        <p:xfrm>
          <a:off x="535482" y="1291975"/>
          <a:ext cx="8073035" cy="35768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058149"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WHY WE NEED DATA PREPARATION ?</a:t>
            </a:r>
            <a:endParaRPr dirty="0"/>
          </a:p>
        </p:txBody>
      </p:sp>
    </p:spTree>
    <p:extLst>
      <p:ext uri="{BB962C8B-B14F-4D97-AF65-F5344CB8AC3E}">
        <p14:creationId xmlns:p14="http://schemas.microsoft.com/office/powerpoint/2010/main" val="1440477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3"/>
          <a:stretch>
            <a:fillRect/>
          </a:stretch>
        </p:blipFill>
        <p:spPr>
          <a:xfrm>
            <a:off x="7164124" y="3080774"/>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extLst>
              <p:ext uri="{D42A27DB-BD31-4B8C-83A1-F6EECF244321}">
                <p14:modId xmlns:p14="http://schemas.microsoft.com/office/powerpoint/2010/main" val="1975805290"/>
              </p:ext>
            </p:extLst>
          </p:nvPr>
        </p:nvGraphicFramePr>
        <p:xfrm>
          <a:off x="535482" y="1291975"/>
          <a:ext cx="8073035" cy="35768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058149"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WHY WE NEED DATA PREPARATION ?</a:t>
            </a:r>
            <a:endParaRPr dirty="0"/>
          </a:p>
        </p:txBody>
      </p:sp>
    </p:spTree>
    <p:extLst>
      <p:ext uri="{BB962C8B-B14F-4D97-AF65-F5344CB8AC3E}">
        <p14:creationId xmlns:p14="http://schemas.microsoft.com/office/powerpoint/2010/main" val="417669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8"/>
          <p:cNvSpPr txBox="1">
            <a:spLocks noGrp="1"/>
          </p:cNvSpPr>
          <p:nvPr>
            <p:ph type="title"/>
          </p:nvPr>
        </p:nvSpPr>
        <p:spPr>
          <a:xfrm>
            <a:off x="468142" y="218547"/>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DATA PREPARATION</a:t>
            </a:r>
            <a:br>
              <a:rPr lang="en" dirty="0"/>
            </a:br>
            <a:r>
              <a:rPr lang="en" dirty="0"/>
              <a:t>PROCESS</a:t>
            </a:r>
            <a:endParaRPr dirty="0"/>
          </a:p>
        </p:txBody>
      </p:sp>
      <p:sp>
        <p:nvSpPr>
          <p:cNvPr id="401" name="Google Shape;401;p38"/>
          <p:cNvSpPr/>
          <p:nvPr/>
        </p:nvSpPr>
        <p:spPr>
          <a:xfrm>
            <a:off x="-1" y="2371028"/>
            <a:ext cx="10067827" cy="1367574"/>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8"/>
          <p:cNvSpPr/>
          <p:nvPr/>
        </p:nvSpPr>
        <p:spPr>
          <a:xfrm>
            <a:off x="0" y="2371028"/>
            <a:ext cx="10067826" cy="1367574"/>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03" name="Google Shape;403;p38"/>
          <p:cNvGrpSpPr/>
          <p:nvPr/>
        </p:nvGrpSpPr>
        <p:grpSpPr>
          <a:xfrm>
            <a:off x="2036295" y="1641528"/>
            <a:ext cx="473400" cy="473400"/>
            <a:chOff x="1786339" y="1703401"/>
            <a:chExt cx="473400" cy="473400"/>
          </a:xfrm>
        </p:grpSpPr>
        <p:sp>
          <p:nvSpPr>
            <p:cNvPr id="404" name="Google Shape;404;p38"/>
            <p:cNvSpPr/>
            <p:nvPr/>
          </p:nvSpPr>
          <p:spPr>
            <a:xfrm rot="8100000">
              <a:off x="1855667" y="1772729"/>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tillium Web"/>
                <a:ea typeface="Titillium Web"/>
                <a:cs typeface="Titillium Web"/>
                <a:sym typeface="Titillium Web"/>
              </a:endParaRPr>
            </a:p>
          </p:txBody>
        </p:sp>
        <p:sp>
          <p:nvSpPr>
            <p:cNvPr id="405" name="Google Shape;405;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dirty="0">
                  <a:solidFill>
                    <a:schemeClr val="tx1"/>
                  </a:solidFill>
                  <a:latin typeface="Titillium Web"/>
                  <a:ea typeface="Titillium Web"/>
                  <a:cs typeface="Titillium Web"/>
                  <a:sym typeface="Titillium Web"/>
                </a:rPr>
                <a:t>1</a:t>
              </a:r>
              <a:endParaRPr sz="600" b="1" dirty="0">
                <a:solidFill>
                  <a:schemeClr val="tx1"/>
                </a:solidFill>
                <a:latin typeface="Titillium Web"/>
                <a:ea typeface="Titillium Web"/>
                <a:cs typeface="Titillium Web"/>
                <a:sym typeface="Titillium Web"/>
              </a:endParaRPr>
            </a:p>
          </p:txBody>
        </p:sp>
      </p:grpSp>
      <p:grpSp>
        <p:nvGrpSpPr>
          <p:cNvPr id="406" name="Google Shape;406;p38"/>
          <p:cNvGrpSpPr/>
          <p:nvPr/>
        </p:nvGrpSpPr>
        <p:grpSpPr>
          <a:xfrm>
            <a:off x="4256315" y="1641528"/>
            <a:ext cx="473400" cy="473400"/>
            <a:chOff x="3814414" y="1703401"/>
            <a:chExt cx="473400" cy="473400"/>
          </a:xfrm>
        </p:grpSpPr>
        <p:sp>
          <p:nvSpPr>
            <p:cNvPr id="407" name="Google Shape;407;p38"/>
            <p:cNvSpPr/>
            <p:nvPr/>
          </p:nvSpPr>
          <p:spPr>
            <a:xfrm rot="8100000">
              <a:off x="3883742" y="1772729"/>
              <a:ext cx="334744" cy="334744"/>
            </a:xfrm>
            <a:prstGeom prst="teardrop">
              <a:avLst>
                <a:gd name="adj" fmla="val 10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08" name="Google Shape;408;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dirty="0">
                  <a:solidFill>
                    <a:schemeClr val="dk2"/>
                  </a:solidFill>
                  <a:latin typeface="Titillium Web"/>
                  <a:ea typeface="Titillium Web"/>
                  <a:cs typeface="Titillium Web"/>
                  <a:sym typeface="Titillium Web"/>
                </a:rPr>
                <a:t>3</a:t>
              </a:r>
              <a:endParaRPr sz="1000" b="1" dirty="0">
                <a:solidFill>
                  <a:schemeClr val="dk2"/>
                </a:solidFill>
                <a:latin typeface="Titillium Web"/>
                <a:ea typeface="Titillium Web"/>
                <a:cs typeface="Titillium Web"/>
                <a:sym typeface="Titillium Web"/>
              </a:endParaRPr>
            </a:p>
          </p:txBody>
        </p:sp>
      </p:grpSp>
      <p:grpSp>
        <p:nvGrpSpPr>
          <p:cNvPr id="409" name="Google Shape;409;p38"/>
          <p:cNvGrpSpPr/>
          <p:nvPr/>
        </p:nvGrpSpPr>
        <p:grpSpPr>
          <a:xfrm>
            <a:off x="6521219" y="1641528"/>
            <a:ext cx="473400" cy="473400"/>
            <a:chOff x="5842489" y="1703401"/>
            <a:chExt cx="473400" cy="473400"/>
          </a:xfrm>
        </p:grpSpPr>
        <p:sp>
          <p:nvSpPr>
            <p:cNvPr id="410" name="Google Shape;410;p38"/>
            <p:cNvSpPr/>
            <p:nvPr/>
          </p:nvSpPr>
          <p:spPr>
            <a:xfrm rot="8100000">
              <a:off x="5911817" y="1772729"/>
              <a:ext cx="334744" cy="334744"/>
            </a:xfrm>
            <a:prstGeom prst="teardrop">
              <a:avLst>
                <a:gd name="adj" fmla="val 10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11" name="Google Shape;411;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dirty="0">
                  <a:solidFill>
                    <a:schemeClr val="dk2"/>
                  </a:solidFill>
                  <a:latin typeface="Titillium Web"/>
                  <a:ea typeface="Titillium Web"/>
                  <a:cs typeface="Titillium Web"/>
                  <a:sym typeface="Titillium Web"/>
                </a:rPr>
                <a:t>5</a:t>
              </a:r>
              <a:endParaRPr sz="1000" b="1" dirty="0">
                <a:solidFill>
                  <a:schemeClr val="dk2"/>
                </a:solidFill>
                <a:latin typeface="Titillium Web"/>
                <a:ea typeface="Titillium Web"/>
                <a:cs typeface="Titillium Web"/>
                <a:sym typeface="Titillium Web"/>
              </a:endParaRPr>
            </a:p>
          </p:txBody>
        </p:sp>
      </p:grpSp>
      <p:grpSp>
        <p:nvGrpSpPr>
          <p:cNvPr id="415" name="Google Shape;415;p38"/>
          <p:cNvGrpSpPr/>
          <p:nvPr/>
        </p:nvGrpSpPr>
        <p:grpSpPr>
          <a:xfrm>
            <a:off x="5397369" y="3994702"/>
            <a:ext cx="473400" cy="473400"/>
            <a:chOff x="4852739" y="3576300"/>
            <a:chExt cx="473400" cy="473400"/>
          </a:xfrm>
        </p:grpSpPr>
        <p:sp>
          <p:nvSpPr>
            <p:cNvPr id="416" name="Google Shape;416;p38"/>
            <p:cNvSpPr/>
            <p:nvPr/>
          </p:nvSpPr>
          <p:spPr>
            <a:xfrm rot="-2700000">
              <a:off x="4922067" y="3645628"/>
              <a:ext cx="334744" cy="334744"/>
            </a:xfrm>
            <a:prstGeom prst="teardrop">
              <a:avLst>
                <a:gd name="adj" fmla="val 10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17" name="Google Shape;417;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dirty="0">
                  <a:solidFill>
                    <a:schemeClr val="dk2"/>
                  </a:solidFill>
                  <a:latin typeface="Titillium Web"/>
                  <a:ea typeface="Titillium Web"/>
                  <a:cs typeface="Titillium Web"/>
                  <a:sym typeface="Titillium Web"/>
                </a:rPr>
                <a:t>4</a:t>
              </a:r>
              <a:endParaRPr sz="1000" b="1" dirty="0">
                <a:solidFill>
                  <a:schemeClr val="dk2"/>
                </a:solidFill>
                <a:latin typeface="Titillium Web"/>
                <a:ea typeface="Titillium Web"/>
                <a:cs typeface="Titillium Web"/>
                <a:sym typeface="Titillium Web"/>
              </a:endParaRPr>
            </a:p>
          </p:txBody>
        </p:sp>
      </p:grpSp>
      <p:grpSp>
        <p:nvGrpSpPr>
          <p:cNvPr id="418" name="Google Shape;418;p38"/>
          <p:cNvGrpSpPr/>
          <p:nvPr/>
        </p:nvGrpSpPr>
        <p:grpSpPr>
          <a:xfrm>
            <a:off x="3132433" y="3980802"/>
            <a:ext cx="473400" cy="473400"/>
            <a:chOff x="2824664" y="3576300"/>
            <a:chExt cx="473400" cy="473400"/>
          </a:xfrm>
        </p:grpSpPr>
        <p:sp>
          <p:nvSpPr>
            <p:cNvPr id="419" name="Google Shape;419;p38"/>
            <p:cNvSpPr/>
            <p:nvPr/>
          </p:nvSpPr>
          <p:spPr>
            <a:xfrm rot="-2700000">
              <a:off x="2893992" y="3645628"/>
              <a:ext cx="334744" cy="334744"/>
            </a:xfrm>
            <a:prstGeom prst="teardrop">
              <a:avLst>
                <a:gd name="adj" fmla="val 100000"/>
              </a:avLst>
            </a:pr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tillium Web"/>
                <a:ea typeface="Titillium Web"/>
                <a:cs typeface="Titillium Web"/>
                <a:sym typeface="Titillium Web"/>
              </a:endParaRPr>
            </a:p>
          </p:txBody>
        </p:sp>
        <p:sp>
          <p:nvSpPr>
            <p:cNvPr id="420" name="Google Shape;420;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dirty="0">
                  <a:solidFill>
                    <a:schemeClr val="dk2"/>
                  </a:solidFill>
                  <a:latin typeface="Titillium Web"/>
                  <a:ea typeface="Titillium Web"/>
                  <a:cs typeface="Titillium Web"/>
                  <a:sym typeface="Titillium Web"/>
                </a:rPr>
                <a:t>2</a:t>
              </a:r>
              <a:endParaRPr sz="1000" b="1" dirty="0">
                <a:solidFill>
                  <a:schemeClr val="dk2"/>
                </a:solidFill>
                <a:latin typeface="Titillium Web"/>
                <a:ea typeface="Titillium Web"/>
                <a:cs typeface="Titillium Web"/>
                <a:sym typeface="Titillium Web"/>
              </a:endParaRPr>
            </a:p>
          </p:txBody>
        </p:sp>
      </p:grpSp>
      <p:sp>
        <p:nvSpPr>
          <p:cNvPr id="421" name="Google Shape;421;p38"/>
          <p:cNvSpPr txBox="1"/>
          <p:nvPr/>
        </p:nvSpPr>
        <p:spPr>
          <a:xfrm>
            <a:off x="1629806" y="1094227"/>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600" b="1" dirty="0">
                <a:solidFill>
                  <a:schemeClr val="lt1"/>
                </a:solidFill>
                <a:latin typeface="Titillium Web"/>
                <a:ea typeface="Titillium Web"/>
                <a:cs typeface="Titillium Web"/>
                <a:sym typeface="Titillium Web"/>
              </a:rPr>
              <a:t>DATA COLLECTION</a:t>
            </a:r>
            <a:endParaRPr sz="1600" b="1" dirty="0">
              <a:solidFill>
                <a:schemeClr val="lt1"/>
              </a:solidFill>
              <a:latin typeface="Titillium Web"/>
              <a:ea typeface="Titillium Web"/>
              <a:cs typeface="Titillium Web"/>
              <a:sym typeface="Titillium Web"/>
            </a:endParaRPr>
          </a:p>
        </p:txBody>
      </p:sp>
      <p:sp>
        <p:nvSpPr>
          <p:cNvPr id="422" name="Google Shape;422;p38"/>
          <p:cNvSpPr txBox="1"/>
          <p:nvPr/>
        </p:nvSpPr>
        <p:spPr>
          <a:xfrm>
            <a:off x="3819106" y="1094227"/>
            <a:ext cx="1475534"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600" b="1" dirty="0">
                <a:solidFill>
                  <a:schemeClr val="lt1"/>
                </a:solidFill>
                <a:latin typeface="Titillium Web"/>
                <a:ea typeface="Titillium Web"/>
                <a:cs typeface="Titillium Web"/>
                <a:sym typeface="Titillium Web"/>
              </a:rPr>
              <a:t>EXPLORATORY DATA ANALYSIS</a:t>
            </a:r>
            <a:endParaRPr sz="1600" b="1" dirty="0">
              <a:solidFill>
                <a:schemeClr val="lt1"/>
              </a:solidFill>
              <a:latin typeface="Titillium Web"/>
              <a:ea typeface="Titillium Web"/>
              <a:cs typeface="Titillium Web"/>
              <a:sym typeface="Titillium Web"/>
            </a:endParaRPr>
          </a:p>
        </p:txBody>
      </p:sp>
      <p:sp>
        <p:nvSpPr>
          <p:cNvPr id="423" name="Google Shape;423;p38"/>
          <p:cNvSpPr txBox="1"/>
          <p:nvPr/>
        </p:nvSpPr>
        <p:spPr>
          <a:xfrm>
            <a:off x="6114740" y="1094227"/>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GB" sz="1600" b="1" dirty="0">
                <a:solidFill>
                  <a:schemeClr val="lt1"/>
                </a:solidFill>
                <a:latin typeface="Titillium Web"/>
                <a:ea typeface="Titillium Web"/>
                <a:cs typeface="Titillium Web"/>
                <a:sym typeface="Titillium Web"/>
              </a:rPr>
              <a:t>DEPLOYMENT</a:t>
            </a:r>
          </a:p>
        </p:txBody>
      </p:sp>
      <p:sp>
        <p:nvSpPr>
          <p:cNvPr id="424" name="Google Shape;424;p38"/>
          <p:cNvSpPr txBox="1"/>
          <p:nvPr/>
        </p:nvSpPr>
        <p:spPr>
          <a:xfrm>
            <a:off x="2725944" y="4468102"/>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600" b="1" dirty="0">
                <a:solidFill>
                  <a:schemeClr val="lt1"/>
                </a:solidFill>
                <a:latin typeface="Titillium Web"/>
                <a:ea typeface="Titillium Web"/>
                <a:cs typeface="Titillium Web"/>
                <a:sym typeface="Titillium Web"/>
              </a:rPr>
              <a:t>DATA CLEANING</a:t>
            </a:r>
            <a:endParaRPr sz="1600" b="1" dirty="0">
              <a:solidFill>
                <a:schemeClr val="lt1"/>
              </a:solidFill>
              <a:latin typeface="Titillium Web"/>
              <a:ea typeface="Titillium Web"/>
              <a:cs typeface="Titillium Web"/>
              <a:sym typeface="Titillium Web"/>
            </a:endParaRPr>
          </a:p>
        </p:txBody>
      </p:sp>
      <p:sp>
        <p:nvSpPr>
          <p:cNvPr id="425" name="Google Shape;425;p38"/>
          <p:cNvSpPr txBox="1"/>
          <p:nvPr/>
        </p:nvSpPr>
        <p:spPr>
          <a:xfrm>
            <a:off x="4990885" y="4482002"/>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GB" sz="1600" b="1" dirty="0">
                <a:solidFill>
                  <a:schemeClr val="lt1"/>
                </a:solidFill>
                <a:latin typeface="Titillium Web"/>
                <a:ea typeface="Titillium Web"/>
                <a:cs typeface="Titillium Web"/>
                <a:sym typeface="Titillium Web"/>
              </a:rPr>
              <a:t>MODELING</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idx="4294967295"/>
          </p:nvPr>
        </p:nvSpPr>
        <p:spPr>
          <a:xfrm>
            <a:off x="685809" y="3115529"/>
            <a:ext cx="52788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DEMO</a:t>
            </a:r>
            <a:endParaRPr sz="6000" dirty="0"/>
          </a:p>
        </p:txBody>
      </p:sp>
      <p:grpSp>
        <p:nvGrpSpPr>
          <p:cNvPr id="96" name="Google Shape;96;p17"/>
          <p:cNvGrpSpPr/>
          <p:nvPr/>
        </p:nvGrpSpPr>
        <p:grpSpPr>
          <a:xfrm>
            <a:off x="1745961" y="352459"/>
            <a:ext cx="1675491" cy="1675513"/>
            <a:chOff x="6643075" y="3664250"/>
            <a:chExt cx="407950" cy="407975"/>
          </a:xfrm>
        </p:grpSpPr>
        <p:sp>
          <p:nvSpPr>
            <p:cNvPr id="97" name="Google Shape;97;p17"/>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17"/>
          <p:cNvGrpSpPr/>
          <p:nvPr/>
        </p:nvGrpSpPr>
        <p:grpSpPr>
          <a:xfrm rot="727535">
            <a:off x="750467" y="1987952"/>
            <a:ext cx="688825" cy="688786"/>
            <a:chOff x="576250" y="4319400"/>
            <a:chExt cx="442075" cy="442050"/>
          </a:xfrm>
        </p:grpSpPr>
        <p:sp>
          <p:nvSpPr>
            <p:cNvPr id="100" name="Google Shape;100;p17"/>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7"/>
          <p:cNvSpPr/>
          <p:nvPr/>
        </p:nvSpPr>
        <p:spPr>
          <a:xfrm>
            <a:off x="1344744" y="738932"/>
            <a:ext cx="261927" cy="2500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rot="2697461">
            <a:off x="3070537" y="2019141"/>
            <a:ext cx="397516" cy="379563"/>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3385024" y="1802439"/>
            <a:ext cx="159240" cy="152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rot="1280389">
            <a:off x="1163299" y="1493211"/>
            <a:ext cx="159248" cy="152102"/>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7DF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8594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rgbClr val="7DFFB1"/>
            </a:gs>
            <a:gs pos="12000">
              <a:srgbClr val="00AAC6"/>
            </a:gs>
            <a:gs pos="51000">
              <a:srgbClr val="0037B3"/>
            </a:gs>
            <a:gs pos="100000">
              <a:srgbClr val="00001A"/>
            </a:gs>
          </a:gsLst>
          <a:lin ang="13500032" scaled="0"/>
        </a:gradFill>
        <a:effectLst/>
      </p:bgPr>
    </p:bg>
    <p:spTree>
      <p:nvGrpSpPr>
        <p:cNvPr id="1" name="Shape 327"/>
        <p:cNvGrpSpPr/>
        <p:nvPr/>
      </p:nvGrpSpPr>
      <p:grpSpPr>
        <a:xfrm>
          <a:off x="0" y="0"/>
          <a:ext cx="0" cy="0"/>
          <a:chOff x="0" y="0"/>
          <a:chExt cx="0" cy="0"/>
        </a:xfrm>
      </p:grpSpPr>
      <p:sp>
        <p:nvSpPr>
          <p:cNvPr id="329" name="Google Shape;329;p33"/>
          <p:cNvSpPr txBox="1">
            <a:spLocks noGrp="1"/>
          </p:cNvSpPr>
          <p:nvPr>
            <p:ph type="ctrTitle" idx="4294967295"/>
          </p:nvPr>
        </p:nvSpPr>
        <p:spPr>
          <a:xfrm>
            <a:off x="685800" y="1020524"/>
            <a:ext cx="43605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THANKS!</a:t>
            </a:r>
            <a:endParaRPr sz="6000" dirty="0"/>
          </a:p>
        </p:txBody>
      </p:sp>
      <p:sp>
        <p:nvSpPr>
          <p:cNvPr id="330" name="Google Shape;330;p33"/>
          <p:cNvSpPr txBox="1">
            <a:spLocks noGrp="1"/>
          </p:cNvSpPr>
          <p:nvPr>
            <p:ph type="subTitle" idx="4294967295"/>
          </p:nvPr>
        </p:nvSpPr>
        <p:spPr>
          <a:xfrm>
            <a:off x="673896" y="2021826"/>
            <a:ext cx="5715000" cy="190338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a:latin typeface="Titillium Web"/>
                <a:ea typeface="Titillium Web"/>
                <a:cs typeface="Titillium Web"/>
                <a:sym typeface="Titillium Web"/>
              </a:rPr>
              <a:t>Any questions?</a:t>
            </a:r>
            <a:endParaRPr sz="1800" b="1" dirty="0">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US" sz="1800" dirty="0"/>
              <a:t>Find us here</a:t>
            </a:r>
            <a:endParaRPr sz="1800" dirty="0"/>
          </a:p>
          <a:p>
            <a:pPr marL="457200" lvl="0" indent="-381000" algn="l" rtl="0">
              <a:spcBef>
                <a:spcPts val="600"/>
              </a:spcBef>
              <a:spcAft>
                <a:spcPts val="0"/>
              </a:spcAft>
              <a:buSzPts val="2400"/>
              <a:buChar char="▰"/>
            </a:pPr>
            <a:r>
              <a:rPr lang="en" sz="1800" dirty="0"/>
              <a:t>@</a:t>
            </a:r>
            <a:r>
              <a:rPr lang="en" sz="1800" dirty="0" err="1"/>
              <a:t>ciprian.dobre</a:t>
            </a:r>
            <a:endParaRPr lang="en" sz="1800" dirty="0"/>
          </a:p>
          <a:p>
            <a:pPr marL="457200" lvl="0" indent="-381000" algn="l" rtl="0">
              <a:spcBef>
                <a:spcPts val="600"/>
              </a:spcBef>
              <a:spcAft>
                <a:spcPts val="0"/>
              </a:spcAft>
              <a:buSzPts val="2400"/>
              <a:buChar char="▰"/>
            </a:pPr>
            <a:r>
              <a:rPr lang="en-GB" sz="1800" dirty="0" err="1"/>
              <a:t>ciprian.dobre@upb.ro</a:t>
            </a:r>
            <a:endParaRPr lang="en" sz="1800" dirty="0"/>
          </a:p>
          <a:p>
            <a:pPr marL="457200" lvl="0" indent="-381000" algn="l" rtl="0">
              <a:spcBef>
                <a:spcPts val="600"/>
              </a:spcBef>
              <a:spcAft>
                <a:spcPts val="0"/>
              </a:spcAft>
              <a:buSzPts val="2400"/>
              <a:buChar char="▰"/>
            </a:pPr>
            <a:r>
              <a:rPr lang="en" sz="1800" dirty="0"/>
              <a:t>@</a:t>
            </a:r>
            <a:r>
              <a:rPr lang="ro-RO" sz="1800" dirty="0" err="1"/>
              <a:t>bogdan_costel.mocanu</a:t>
            </a:r>
            <a:endParaRPr sz="1800" dirty="0"/>
          </a:p>
          <a:p>
            <a:pPr>
              <a:spcBef>
                <a:spcPts val="0"/>
              </a:spcBef>
            </a:pPr>
            <a:r>
              <a:rPr lang="ro-RO" sz="1800" dirty="0" err="1"/>
              <a:t>bogdan_costel.mocanu</a:t>
            </a:r>
            <a:r>
              <a:rPr lang="en" sz="1800" dirty="0"/>
              <a:t>@</a:t>
            </a:r>
            <a:r>
              <a:rPr lang="en" sz="1800" dirty="0" err="1"/>
              <a:t>upb.ro</a:t>
            </a:r>
            <a:endParaRPr sz="1800" dirty="0"/>
          </a:p>
        </p:txBody>
      </p:sp>
      <p:pic>
        <p:nvPicPr>
          <p:cNvPr id="2" name="Picture 1" descr="A yellow circle with black text&#10;&#10;Description automatically generated">
            <a:extLst>
              <a:ext uri="{FF2B5EF4-FFF2-40B4-BE49-F238E27FC236}">
                <a16:creationId xmlns:a16="http://schemas.microsoft.com/office/drawing/2014/main" id="{F6FBB695-15B1-CE65-9167-21F481FFBB5D}"/>
              </a:ext>
            </a:extLst>
          </p:cNvPr>
          <p:cNvPicPr>
            <a:picLocks noChangeAspect="1"/>
          </p:cNvPicPr>
          <p:nvPr/>
        </p:nvPicPr>
        <p:blipFill>
          <a:blip r:embed="rId3"/>
          <a:stretch>
            <a:fillRect/>
          </a:stretch>
        </p:blipFill>
        <p:spPr>
          <a:xfrm>
            <a:off x="6963058" y="338759"/>
            <a:ext cx="1893374" cy="794447"/>
          </a:xfrm>
          <a:prstGeom prst="rect">
            <a:avLst/>
          </a:prstGeom>
          <a:effectLst>
            <a:glow rad="88900">
              <a:schemeClr val="bg1">
                <a:alpha val="34000"/>
              </a:schemeClr>
            </a:glow>
          </a:effectLst>
        </p:spPr>
      </p:pic>
      <p:pic>
        <p:nvPicPr>
          <p:cNvPr id="3" name="Picture 2">
            <a:extLst>
              <a:ext uri="{FF2B5EF4-FFF2-40B4-BE49-F238E27FC236}">
                <a16:creationId xmlns:a16="http://schemas.microsoft.com/office/drawing/2014/main" id="{3C29B6CC-F22D-81DF-B942-CE122957F036}"/>
              </a:ext>
            </a:extLst>
          </p:cNvPr>
          <p:cNvPicPr>
            <a:picLocks noChangeAspect="1"/>
          </p:cNvPicPr>
          <p:nvPr/>
        </p:nvPicPr>
        <p:blipFill>
          <a:blip r:embed="rId4"/>
          <a:stretch>
            <a:fillRect/>
          </a:stretch>
        </p:blipFill>
        <p:spPr>
          <a:xfrm>
            <a:off x="415342" y="292543"/>
            <a:ext cx="1271914" cy="886879"/>
          </a:xfrm>
          <a:prstGeom prst="rect">
            <a:avLst/>
          </a:prstGeom>
        </p:spPr>
      </p:pic>
      <p:pic>
        <p:nvPicPr>
          <p:cNvPr id="4" name="Picture 3">
            <a:extLst>
              <a:ext uri="{FF2B5EF4-FFF2-40B4-BE49-F238E27FC236}">
                <a16:creationId xmlns:a16="http://schemas.microsoft.com/office/drawing/2014/main" id="{3C9AF982-F1B7-0CA8-318D-128F1497EBAC}"/>
              </a:ext>
            </a:extLst>
          </p:cNvPr>
          <p:cNvPicPr>
            <a:picLocks noChangeAspect="1"/>
          </p:cNvPicPr>
          <p:nvPr/>
        </p:nvPicPr>
        <p:blipFill>
          <a:blip r:embed="rId5"/>
          <a:stretch>
            <a:fillRect/>
          </a:stretch>
        </p:blipFill>
        <p:spPr>
          <a:xfrm>
            <a:off x="3273828" y="537046"/>
            <a:ext cx="1934488" cy="397873"/>
          </a:xfrm>
          <a:prstGeom prst="rect">
            <a:avLst/>
          </a:prstGeom>
        </p:spPr>
      </p:pic>
      <p:pic>
        <p:nvPicPr>
          <p:cNvPr id="6" name="Picture 5">
            <a:extLst>
              <a:ext uri="{FF2B5EF4-FFF2-40B4-BE49-F238E27FC236}">
                <a16:creationId xmlns:a16="http://schemas.microsoft.com/office/drawing/2014/main" id="{41FFFB79-4C9F-85A8-C4F7-5CDF6779F48A}"/>
              </a:ext>
            </a:extLst>
          </p:cNvPr>
          <p:cNvPicPr>
            <a:picLocks noChangeAspect="1"/>
          </p:cNvPicPr>
          <p:nvPr/>
        </p:nvPicPr>
        <p:blipFill>
          <a:blip r:embed="rId6"/>
          <a:srcRect/>
          <a:stretch/>
        </p:blipFill>
        <p:spPr>
          <a:xfrm>
            <a:off x="-8000" y="0"/>
            <a:ext cx="9152000" cy="5143500"/>
          </a:xfrm>
          <a:prstGeom prst="rect">
            <a:avLst/>
          </a:prstGeom>
        </p:spPr>
      </p:pic>
      <p:pic>
        <p:nvPicPr>
          <p:cNvPr id="5" name="Google Shape;537;p43">
            <a:extLst>
              <a:ext uri="{FF2B5EF4-FFF2-40B4-BE49-F238E27FC236}">
                <a16:creationId xmlns:a16="http://schemas.microsoft.com/office/drawing/2014/main" id="{EE847483-ECF7-77C9-AC4F-CFE35786831B}"/>
              </a:ext>
            </a:extLst>
          </p:cNvPr>
          <p:cNvPicPr preferRelativeResize="0"/>
          <p:nvPr/>
        </p:nvPicPr>
        <p:blipFill>
          <a:blip r:embed="rId7">
            <a:alphaModFix/>
          </a:blip>
          <a:srcRect/>
          <a:stretch/>
        </p:blipFill>
        <p:spPr>
          <a:xfrm>
            <a:off x="6621203" y="1816606"/>
            <a:ext cx="1575900" cy="1575900"/>
          </a:xfrm>
          <a:prstGeom prst="ellipse">
            <a:avLst/>
          </a:prstGeom>
          <a:noFill/>
          <a:ln>
            <a:noFill/>
          </a:ln>
        </p:spPr>
      </p:pic>
      <p:pic>
        <p:nvPicPr>
          <p:cNvPr id="7" name="Google Shape;537;p43">
            <a:extLst>
              <a:ext uri="{FF2B5EF4-FFF2-40B4-BE49-F238E27FC236}">
                <a16:creationId xmlns:a16="http://schemas.microsoft.com/office/drawing/2014/main" id="{405F2D06-833B-C0C2-D7A2-1AD9B899BB92}"/>
              </a:ext>
            </a:extLst>
          </p:cNvPr>
          <p:cNvPicPr preferRelativeResize="0"/>
          <p:nvPr/>
        </p:nvPicPr>
        <p:blipFill>
          <a:blip r:embed="rId8"/>
          <a:srcRect/>
          <a:stretch/>
        </p:blipFill>
        <p:spPr>
          <a:xfrm>
            <a:off x="4338357" y="1862928"/>
            <a:ext cx="1575900" cy="15759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0"/>
            <a:ext cx="8429105"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JUPYTER NOTEBOOK</a:t>
            </a:r>
          </a:p>
        </p:txBody>
      </p:sp>
      <p:sp>
        <p:nvSpPr>
          <p:cNvPr id="5" name="Content Placeholder 4">
            <a:extLst>
              <a:ext uri="{FF2B5EF4-FFF2-40B4-BE49-F238E27FC236}">
                <a16:creationId xmlns:a16="http://schemas.microsoft.com/office/drawing/2014/main" id="{257BCCDD-C39F-645B-6BD6-9224812A4735}"/>
              </a:ext>
            </a:extLst>
          </p:cNvPr>
          <p:cNvSpPr txBox="1">
            <a:spLocks/>
          </p:cNvSpPr>
          <p:nvPr/>
        </p:nvSpPr>
        <p:spPr>
          <a:xfrm>
            <a:off x="172487" y="1123407"/>
            <a:ext cx="8998529" cy="36715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pPr>
            <a:r>
              <a:rPr lang="en-GB" sz="1600" dirty="0"/>
              <a:t>A </a:t>
            </a:r>
            <a:r>
              <a:rPr lang="en-GB" sz="1600" b="1" dirty="0"/>
              <a:t>notebook</a:t>
            </a:r>
            <a:r>
              <a:rPr lang="en-GB" sz="1600" dirty="0"/>
              <a:t> integrates code and its output into a single document that combines visualizations, narrative text, mathematical equations, and other rich media</a:t>
            </a:r>
          </a:p>
          <a:p>
            <a:pPr lvl="1" algn="just">
              <a:lnSpc>
                <a:spcPct val="100000"/>
              </a:lnSpc>
              <a:buClrTx/>
            </a:pPr>
            <a:r>
              <a:rPr lang="en-GB" sz="1600" dirty="0"/>
              <a:t>It is a single document where you can run code, display the output, and also add explanations, formulas, charts, and make your work more transparent, understandable, repeatable, and shareable.</a:t>
            </a:r>
          </a:p>
          <a:p>
            <a:pPr algn="just">
              <a:lnSpc>
                <a:spcPct val="100000"/>
              </a:lnSpc>
              <a:buClrTx/>
            </a:pPr>
            <a:r>
              <a:rPr lang="en-GB" sz="1600" dirty="0"/>
              <a:t>Using Notebooks is now a major part of the </a:t>
            </a:r>
            <a:r>
              <a:rPr lang="en-GB" sz="1600" b="1" dirty="0"/>
              <a:t>data science workflow </a:t>
            </a:r>
            <a:r>
              <a:rPr lang="en-GB" sz="1600" dirty="0"/>
              <a:t>at companies across the globe</a:t>
            </a:r>
          </a:p>
          <a:p>
            <a:pPr lvl="1" algn="just">
              <a:lnSpc>
                <a:spcPct val="100000"/>
              </a:lnSpc>
              <a:buClrTx/>
            </a:pPr>
            <a:r>
              <a:rPr lang="en-GB" sz="1600" dirty="0"/>
              <a:t>A Notebook will speed up your workflow and make it easier to communicate and share your results.</a:t>
            </a:r>
          </a:p>
          <a:p>
            <a:pPr algn="just">
              <a:lnSpc>
                <a:spcPct val="100000"/>
              </a:lnSpc>
              <a:buClrTx/>
            </a:pPr>
            <a:r>
              <a:rPr lang="en-GB" sz="1600" dirty="0" err="1"/>
              <a:t>Jupyter</a:t>
            </a:r>
            <a:r>
              <a:rPr lang="en-GB" sz="1600" dirty="0"/>
              <a:t> Notebook is an incredibly powerful tool for interactively developing and presenting data science projects</a:t>
            </a:r>
          </a:p>
          <a:p>
            <a:pPr lvl="1" algn="just">
              <a:lnSpc>
                <a:spcPct val="100000"/>
              </a:lnSpc>
              <a:buClrTx/>
            </a:pPr>
            <a:r>
              <a:rPr lang="en-GB" sz="1600" dirty="0"/>
              <a:t>As part of the open source Project </a:t>
            </a:r>
            <a:r>
              <a:rPr lang="en-GB" sz="1600" dirty="0" err="1"/>
              <a:t>Jupyter</a:t>
            </a:r>
            <a:r>
              <a:rPr lang="en-GB" sz="1600" dirty="0"/>
              <a:t>, </a:t>
            </a:r>
            <a:r>
              <a:rPr lang="en-GB" sz="1600" dirty="0" err="1"/>
              <a:t>Jupyter</a:t>
            </a:r>
            <a:r>
              <a:rPr lang="en-GB" sz="1600" dirty="0"/>
              <a:t> Notebooks are completely free. </a:t>
            </a:r>
          </a:p>
          <a:p>
            <a:pPr lvl="1" algn="just">
              <a:lnSpc>
                <a:spcPct val="100000"/>
              </a:lnSpc>
              <a:buClrTx/>
            </a:pPr>
            <a:r>
              <a:rPr lang="en-GB" sz="1600" dirty="0"/>
              <a:t>You can download the software on its own, or as part of the Anaconda data science toolkit.</a:t>
            </a:r>
            <a:br>
              <a:rPr lang="en-GB" sz="1600" dirty="0"/>
            </a:br>
            <a:endParaRPr lang="en-GB" sz="1600" dirty="0"/>
          </a:p>
        </p:txBody>
      </p:sp>
    </p:spTree>
    <p:extLst>
      <p:ext uri="{BB962C8B-B14F-4D97-AF65-F5344CB8AC3E}">
        <p14:creationId xmlns:p14="http://schemas.microsoft.com/office/powerpoint/2010/main" val="4161820674"/>
      </p:ext>
    </p:extLst>
  </p:cSld>
  <p:clrMapOvr>
    <a:masterClrMapping/>
  </p:clrMapOvr>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3906</TotalTime>
  <Words>5932</Words>
  <Application>Microsoft Macintosh PowerPoint</Application>
  <PresentationFormat>On-screen Show (16:9)</PresentationFormat>
  <Paragraphs>430</Paragraphs>
  <Slides>85</Slides>
  <Notes>45</Notes>
  <HiddenSlides>41</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85</vt:i4>
      </vt:variant>
    </vt:vector>
  </HeadingPairs>
  <TitlesOfParts>
    <vt:vector size="95" baseType="lpstr">
      <vt:lpstr>Calibri</vt:lpstr>
      <vt:lpstr>Titillium Web Light</vt:lpstr>
      <vt:lpstr>Symbol</vt:lpstr>
      <vt:lpstr>Arial</vt:lpstr>
      <vt:lpstr>Times New Roman</vt:lpstr>
      <vt:lpstr>Titillium Web</vt:lpstr>
      <vt:lpstr>Google Sans</vt:lpstr>
      <vt:lpstr>Ninacor template</vt:lpstr>
      <vt:lpstr>Custom Design</vt:lpstr>
      <vt:lpstr>Equation</vt:lpstr>
      <vt:lpstr>PowerPoint Presentation</vt:lpstr>
      <vt:lpstr>BIO</vt:lpstr>
      <vt:lpstr>E-SCIENCE AND THE FOURTH PARADIGM</vt:lpstr>
      <vt:lpstr>1. DATA SCIENCE  AN INTRODUCTION</vt:lpstr>
      <vt:lpstr>DATA SCIENCE TERMS</vt:lpstr>
      <vt:lpstr>DATA SCIENCE TERMS (cont.)</vt:lpstr>
      <vt:lpstr>DATA SCIENCE PROJECT</vt:lpstr>
      <vt:lpstr>2. JUPYTER NOTEBOOKS</vt:lpstr>
      <vt:lpstr>JUPYTER NOTEBOOK</vt:lpstr>
      <vt:lpstr>INSTALING JUPYTER NOTEBOOK</vt:lpstr>
      <vt:lpstr>RUNNING JUPYTER NOTEBOOK</vt:lpstr>
      <vt:lpstr>JUPYTER NOTEBOOK</vt:lpstr>
      <vt:lpstr>ipynb FILE</vt:lpstr>
      <vt:lpstr>NOTEBOOK TERMS</vt:lpstr>
      <vt:lpstr>NOTEBOOK TERMS</vt:lpstr>
      <vt:lpstr>NOTEBOOK TERMS</vt:lpstr>
      <vt:lpstr>KERNELS</vt:lpstr>
      <vt:lpstr>CHOOSING A KERNEL</vt:lpstr>
      <vt:lpstr>CELLS</vt:lpstr>
      <vt:lpstr>CELLS (cont.)</vt:lpstr>
      <vt:lpstr>CELLS (cont.)</vt:lpstr>
      <vt:lpstr>KEYBOARD SHORTCUTS</vt:lpstr>
      <vt:lpstr>MARKDOWN</vt:lpstr>
      <vt:lpstr>A LITTLE EXAMPLE … </vt:lpstr>
      <vt:lpstr>SETUP</vt:lpstr>
      <vt:lpstr>WORK WITH DATA</vt:lpstr>
      <vt:lpstr>EPLORING THE DATA</vt:lpstr>
      <vt:lpstr>EPLORING THE DATA (cont.)</vt:lpstr>
      <vt:lpstr>EPLORING THE DATA (cont.)</vt:lpstr>
      <vt:lpstr>LOOKING AT THE RESULTS</vt:lpstr>
      <vt:lpstr>FURTHER ANALYSIS</vt:lpstr>
      <vt:lpstr>FURTHER ANALYSIS (cont.)</vt:lpstr>
      <vt:lpstr>CONCLUSIONS</vt:lpstr>
      <vt:lpstr>3. EXPLORATORY  DATA ANALYSIS</vt:lpstr>
      <vt:lpstr>   ONE MORE EXAMPLE …  THE DATASET USED FOR THIS MODEL IS STRAIGHTFORWARD. WE ARE TRYING TO PREDICT THE WEIGHT OF THE INDIVIDUAL BASED ON THEIR HEIGHT. SO LET US FIRST SEE IF THERE IS ANY CORRELATION BETWEEN HEIGHT AND WEIGHT OF THE INDIVIDUAL....</vt:lpstr>
      <vt:lpstr>DESCRIPTIVE STATISTICS</vt:lpstr>
      <vt:lpstr>DESCRIPTIVE STATISTICS (cont.)</vt:lpstr>
      <vt:lpstr>CREATE, TRAIN AND TEST DATASET</vt:lpstr>
      <vt:lpstr>BUILD A LINEAR REGRESION MODEL</vt:lpstr>
      <vt:lpstr>FIT THE REGRESION LINE</vt:lpstr>
      <vt:lpstr>PLOTING</vt:lpstr>
      <vt:lpstr>PowerPoint Presentation</vt:lpstr>
      <vt:lpstr>BIO</vt:lpstr>
      <vt:lpstr>WE USE BIG DATA VISUALIZATION TO SEE WHAT OTHERS CAND’T SEE </vt:lpstr>
      <vt:lpstr>1. UNDESTRANDING  BIG DATA</vt:lpstr>
      <vt:lpstr>328,770 PB</vt:lpstr>
      <vt:lpstr>4.95 PB</vt:lpstr>
      <vt:lpstr>PowerPoint Presentation</vt:lpstr>
      <vt:lpstr>MAJOR BENEFITS OF BIG DATA</vt:lpstr>
      <vt:lpstr>MAJOR BENEFITS OF BIG DATA</vt:lpstr>
      <vt:lpstr>MAJOR BENEFITS OF BIG DATA</vt:lpstr>
      <vt:lpstr>MAJOR BENEFITS OF BIG DATA</vt:lpstr>
      <vt:lpstr>MAJOR BENEFITS OF BIG DATA</vt:lpstr>
      <vt:lpstr>2. DATA VISUALIZATION</vt:lpstr>
      <vt:lpstr>PowerPoint Presentation</vt:lpstr>
      <vt:lpstr>PowerPoint Presentation</vt:lpstr>
      <vt:lpstr>PowerPoint Presentation</vt:lpstr>
      <vt:lpstr>PowerPoint Presentation</vt:lpstr>
      <vt:lpstr>DATA VISUALIZATION – MAIN BENEFITS</vt:lpstr>
      <vt:lpstr>DATA VISUALIZATION – MAIN BENEFITS</vt:lpstr>
      <vt:lpstr>DATA VISUALIZATION – MAIN BENEFITS</vt:lpstr>
      <vt:lpstr>DATA VISUALIZATION – MAIN BENEFITS</vt:lpstr>
      <vt:lpstr>DATA VISUALIZATION – MAIN BENEFITS</vt:lpstr>
      <vt:lpstr>3. CHARACTERISTICS OF DATA VISUALIZATION</vt:lpstr>
      <vt:lpstr>PowerPoint Presentation</vt:lpstr>
      <vt:lpstr>PowerPoint Presentation</vt:lpstr>
      <vt:lpstr>PowerPoint Presentation</vt:lpstr>
      <vt:lpstr>4. DATA VISUALIZATION FUNDAMENTAL TYPES AND CHARTS</vt:lpstr>
      <vt:lpstr>BASIC PLOT</vt:lpstr>
      <vt:lpstr>SCATER PLOT</vt:lpstr>
      <vt:lpstr>LINE PLOT</vt:lpstr>
      <vt:lpstr>HISTOGRAM</vt:lpstr>
      <vt:lpstr>HEAT MAP</vt:lpstr>
      <vt:lpstr>PIE CHART</vt:lpstr>
      <vt:lpstr>ERROR BAR</vt:lpstr>
      <vt:lpstr>PowerPoint Presentation</vt:lpstr>
      <vt:lpstr>4. DATA PREPARATION</vt:lpstr>
      <vt:lpstr>DATA SCIENTISTS SPEND ABOUT  50-80%  OF THEIR TIME ON  DATA PREPARATION TASKS, INCLUDING LOADING AND CLEANING DATA</vt:lpstr>
      <vt:lpstr>WHY WE NEED DATA PREPARATION ?</vt:lpstr>
      <vt:lpstr>WHY WE NEED DATA PREPARATION ?</vt:lpstr>
      <vt:lpstr>WHY WE NEED DATA PREPARATION ?</vt:lpstr>
      <vt:lpstr>WHY WE NEED DATA PREPARATION ?</vt:lpstr>
      <vt:lpstr>DATA PREPARATION PROCESS</vt:lpstr>
      <vt:lpstr>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Bogdan-Costel MOCANU (6646)</cp:lastModifiedBy>
  <cp:revision>51</cp:revision>
  <dcterms:modified xsi:type="dcterms:W3CDTF">2023-09-18T10:37:54Z</dcterms:modified>
</cp:coreProperties>
</file>